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781800" cy="9067800"/>
  <p:embeddedFontLst>
    <p:embeddedFont>
      <p:font typeface="Bilbo"/>
      <p:regular r:id="rId22"/>
    </p:embeddedFont>
    <p:embeddedFont>
      <p:font typeface="Amatic SC"/>
      <p:regular r:id="rId23"/>
      <p:bold r:id="rId24"/>
    </p:embeddedFont>
    <p:embeddedFont>
      <p:font typeface="Comfortaa"/>
      <p:regular r:id="rId25"/>
      <p:bold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1" roundtripDataSignature="AMtx7mgHA3BlH6SR+ppPauIxNS0xLCMu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Bilbo-regular.fntdata"/><Relationship Id="rId21" Type="http://schemas.openxmlformats.org/officeDocument/2006/relationships/slide" Target="slides/slide16.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mfortaa-bold.fntdata"/><Relationship Id="rId25" Type="http://schemas.openxmlformats.org/officeDocument/2006/relationships/font" Target="fonts/Comfortaa-regular.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8175" y="4307200"/>
            <a:ext cx="5425425" cy="40805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4: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5: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6: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3407b5cda6_5_5:notes"/>
          <p:cNvSpPr txBox="1"/>
          <p:nvPr>
            <p:ph idx="1" type="body"/>
          </p:nvPr>
        </p:nvSpPr>
        <p:spPr>
          <a:xfrm>
            <a:off x="678175" y="4307200"/>
            <a:ext cx="5425500" cy="40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3407b5cda6_5_5:notes"/>
          <p:cNvSpPr/>
          <p:nvPr>
            <p:ph idx="2" type="sldImg"/>
          </p:nvPr>
        </p:nvSpPr>
        <p:spPr>
          <a:xfrm>
            <a:off x="1130525" y="680075"/>
            <a:ext cx="4521300" cy="3400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3407b5cda6_0_6:notes"/>
          <p:cNvSpPr txBox="1"/>
          <p:nvPr>
            <p:ph idx="1" type="body"/>
          </p:nvPr>
        </p:nvSpPr>
        <p:spPr>
          <a:xfrm>
            <a:off x="678175" y="4307200"/>
            <a:ext cx="5425500" cy="40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3407b5cda6_0_6:notes"/>
          <p:cNvSpPr/>
          <p:nvPr>
            <p:ph idx="2" type="sldImg"/>
          </p:nvPr>
        </p:nvSpPr>
        <p:spPr>
          <a:xfrm>
            <a:off x="1130525" y="680075"/>
            <a:ext cx="4521300" cy="3400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8: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3:notes"/>
          <p:cNvSpPr txBox="1"/>
          <p:nvPr>
            <p:ph idx="1" type="body"/>
          </p:nvPr>
        </p:nvSpPr>
        <p:spPr>
          <a:xfrm>
            <a:off x="678175" y="4307200"/>
            <a:ext cx="5425425" cy="40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notes"/>
          <p:cNvSpPr/>
          <p:nvPr>
            <p:ph idx="2" type="sldImg"/>
          </p:nvPr>
        </p:nvSpPr>
        <p:spPr>
          <a:xfrm>
            <a:off x="1130525" y="680075"/>
            <a:ext cx="4521425" cy="3400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2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7" name="Shape 67"/>
        <p:cNvGrpSpPr/>
        <p:nvPr/>
      </p:nvGrpSpPr>
      <p:grpSpPr>
        <a:xfrm>
          <a:off x="0" y="0"/>
          <a:ext cx="0" cy="0"/>
          <a:chOff x="0" y="0"/>
          <a:chExt cx="0" cy="0"/>
        </a:xfrm>
      </p:grpSpPr>
      <p:sp>
        <p:nvSpPr>
          <p:cNvPr id="68" name="Google Shape;68;p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0" name="Google Shape;70;p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1" name="Google Shape;7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4" name="Shape 74"/>
        <p:cNvGrpSpPr/>
        <p:nvPr/>
      </p:nvGrpSpPr>
      <p:grpSpPr>
        <a:xfrm>
          <a:off x="0" y="0"/>
          <a:ext cx="0" cy="0"/>
          <a:chOff x="0" y="0"/>
          <a:chExt cx="0" cy="0"/>
        </a:xfrm>
      </p:grpSpPr>
      <p:sp>
        <p:nvSpPr>
          <p:cNvPr id="75" name="Google Shape;75;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7" name="Google Shape;7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2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3" name="Shape 23"/>
        <p:cNvGrpSpPr/>
        <p:nvPr/>
      </p:nvGrpSpPr>
      <p:grpSpPr>
        <a:xfrm>
          <a:off x="0" y="0"/>
          <a:ext cx="0" cy="0"/>
          <a:chOff x="0" y="0"/>
          <a:chExt cx="0" cy="0"/>
        </a:xfrm>
      </p:grpSpPr>
      <p:sp>
        <p:nvSpPr>
          <p:cNvPr id="24" name="Google Shape;24;p2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9" name="Shape 29"/>
        <p:cNvGrpSpPr/>
        <p:nvPr/>
      </p:nvGrpSpPr>
      <p:grpSpPr>
        <a:xfrm>
          <a:off x="0" y="0"/>
          <a:ext cx="0" cy="0"/>
          <a:chOff x="0" y="0"/>
          <a:chExt cx="0" cy="0"/>
        </a:xfrm>
      </p:grpSpPr>
      <p:sp>
        <p:nvSpPr>
          <p:cNvPr id="30" name="Google Shape;30;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24"/>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5" name="Shape 35"/>
        <p:cNvGrpSpPr/>
        <p:nvPr/>
      </p:nvGrpSpPr>
      <p:grpSpPr>
        <a:xfrm>
          <a:off x="0" y="0"/>
          <a:ext cx="0" cy="0"/>
          <a:chOff x="0" y="0"/>
          <a:chExt cx="0" cy="0"/>
        </a:xfrm>
      </p:grpSpPr>
      <p:sp>
        <p:nvSpPr>
          <p:cNvPr id="36" name="Google Shape;36;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2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8" name="Google Shape;38;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9" name="Google Shape;3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2" name="Shape 42"/>
        <p:cNvGrpSpPr/>
        <p:nvPr/>
      </p:nvGrpSpPr>
      <p:grpSpPr>
        <a:xfrm>
          <a:off x="0" y="0"/>
          <a:ext cx="0" cy="0"/>
          <a:chOff x="0" y="0"/>
          <a:chExt cx="0" cy="0"/>
        </a:xfrm>
      </p:grpSpPr>
      <p:sp>
        <p:nvSpPr>
          <p:cNvPr id="43" name="Google Shape;43;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5" name="Google Shape;45;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6" name="Google Shape;4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8" name="Shape 58"/>
        <p:cNvGrpSpPr/>
        <p:nvPr/>
      </p:nvGrpSpPr>
      <p:grpSpPr>
        <a:xfrm>
          <a:off x="0" y="0"/>
          <a:ext cx="0" cy="0"/>
          <a:chOff x="0" y="0"/>
          <a:chExt cx="0" cy="0"/>
        </a:xfrm>
      </p:grpSpPr>
      <p:sp>
        <p:nvSpPr>
          <p:cNvPr id="59" name="Google Shape;59;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2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1" name="Google Shape;61;p2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2" name="Google Shape;62;p2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3" name="Google Shape;63;p2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4" name="Google Shape;64;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2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hyperlink" Target="http://www.youtube.com/watch?v=KXvkOHUV848" TargetMode="External"/><Relationship Id="rId6"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09300" y="1402775"/>
            <a:ext cx="8839199" cy="3851275"/>
          </a:xfrm>
          <a:prstGeom prst="rect">
            <a:avLst/>
          </a:prstGeom>
          <a:noFill/>
          <a:ln>
            <a:noFill/>
          </a:ln>
        </p:spPr>
      </p:pic>
      <p:sp>
        <p:nvSpPr>
          <p:cNvPr id="85" name="Google Shape;85;p1"/>
          <p:cNvSpPr/>
          <p:nvPr/>
        </p:nvSpPr>
        <p:spPr>
          <a:xfrm>
            <a:off x="278700" y="242371"/>
            <a:ext cx="8586591" cy="763550"/>
          </a:xfrm>
          <a:prstGeom prst="rect">
            <a:avLst/>
          </a:prstGeom>
        </p:spPr>
        <p:txBody>
          <a:bodyPr>
            <a:prstTxWarp prst="textPlain"/>
          </a:bodyPr>
          <a:lstStyle/>
          <a:p>
            <a:pPr lvl="0" algn="ctr"/>
            <a:r>
              <a:rPr b="0" i="0">
                <a:ln>
                  <a:noFill/>
                </a:ln>
                <a:noFill/>
                <a:latin typeface="Roboto"/>
              </a:rPr>
              <a:t>Welcome to Back to School Night 2019</a:t>
            </a:r>
          </a:p>
        </p:txBody>
      </p:sp>
      <p:sp>
        <p:nvSpPr>
          <p:cNvPr id="86" name="Google Shape;86;p1"/>
          <p:cNvSpPr/>
          <p:nvPr/>
        </p:nvSpPr>
        <p:spPr>
          <a:xfrm>
            <a:off x="581487" y="4488700"/>
            <a:ext cx="8094827" cy="335300"/>
          </a:xfrm>
          <a:prstGeom prst="rect">
            <a:avLst/>
          </a:prstGeom>
        </p:spPr>
        <p:txBody>
          <a:bodyPr>
            <a:prstTxWarp prst="textPlain"/>
          </a:bodyPr>
          <a:lstStyle/>
          <a:p>
            <a:pPr lvl="0" algn="ctr"/>
            <a:r>
              <a:rPr b="0" i="0">
                <a:ln>
                  <a:noFill/>
                </a:ln>
                <a:noFill/>
                <a:latin typeface="Roboto"/>
              </a:rPr>
              <a:t>Alice West Fleet Elementary School</a:t>
            </a:r>
          </a:p>
        </p:txBody>
      </p:sp>
      <p:sp>
        <p:nvSpPr>
          <p:cNvPr id="87" name="Google Shape;87;p1"/>
          <p:cNvSpPr txBox="1"/>
          <p:nvPr/>
        </p:nvSpPr>
        <p:spPr>
          <a:xfrm>
            <a:off x="0" y="242400"/>
            <a:ext cx="9144000" cy="76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0">
                <a:solidFill>
                  <a:schemeClr val="dk1"/>
                </a:solidFill>
                <a:latin typeface="Amatic SC"/>
                <a:ea typeface="Amatic SC"/>
                <a:cs typeface="Amatic SC"/>
                <a:sym typeface="Amatic SC"/>
              </a:rPr>
              <a:t>Welcome to Back to School Night 2019</a:t>
            </a:r>
            <a:endParaRPr sz="6000">
              <a:solidFill>
                <a:schemeClr val="dk1"/>
              </a:solidFill>
              <a:latin typeface="Amatic SC"/>
              <a:ea typeface="Amatic SC"/>
              <a:cs typeface="Amatic SC"/>
              <a:sym typeface="Amatic SC"/>
            </a:endParaRPr>
          </a:p>
        </p:txBody>
      </p:sp>
      <p:sp>
        <p:nvSpPr>
          <p:cNvPr id="88" name="Google Shape;88;p1"/>
          <p:cNvSpPr txBox="1"/>
          <p:nvPr/>
        </p:nvSpPr>
        <p:spPr>
          <a:xfrm>
            <a:off x="680150" y="5428150"/>
            <a:ext cx="7897500" cy="8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Amatic SC"/>
                <a:ea typeface="Amatic SC"/>
                <a:cs typeface="Amatic SC"/>
                <a:sym typeface="Amatic SC"/>
              </a:rPr>
              <a:t>Kindergarten at Alice West Fleet Elementary </a:t>
            </a:r>
            <a:endParaRPr sz="4800">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descr="Slide08.jpg" id="154" name="Google Shape;154;p1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5" name="Google Shape;155;p14"/>
          <p:cNvSpPr txBox="1"/>
          <p:nvPr/>
        </p:nvSpPr>
        <p:spPr>
          <a:xfrm>
            <a:off x="1022825" y="1695550"/>
            <a:ext cx="7260300" cy="173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500"/>
              <a:buFont typeface="Century Gothic"/>
              <a:buNone/>
            </a:pPr>
            <a:r>
              <a:rPr i="0" lang="en-US" sz="2500" u="none">
                <a:solidFill>
                  <a:schemeClr val="dk1"/>
                </a:solidFill>
                <a:latin typeface="Comfortaa"/>
                <a:ea typeface="Comfortaa"/>
                <a:cs typeface="Comfortaa"/>
                <a:sym typeface="Comfortaa"/>
              </a:rPr>
              <a:t>We will try to take at least 2 field trips this year.  As we get closer to the dates we will let you know about volunteering opportunities.</a:t>
            </a:r>
            <a:endParaRPr>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descr="Slide03.jpg" id="161" name="Google Shape;161;p15"/>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62" name="Google Shape;162;p15"/>
          <p:cNvPicPr preferRelativeResize="0"/>
          <p:nvPr>
            <p:ph idx="1" type="body"/>
          </p:nvPr>
        </p:nvPicPr>
        <p:blipFill rotWithShape="1">
          <a:blip r:embed="rId4">
            <a:alphaModFix/>
          </a:blip>
          <a:srcRect b="0" l="-1120" r="1119" t="0"/>
          <a:stretch/>
        </p:blipFill>
        <p:spPr>
          <a:xfrm>
            <a:off x="825449" y="713550"/>
            <a:ext cx="7493100" cy="5430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6"/>
          <p:cNvSpPr txBox="1"/>
          <p:nvPr/>
        </p:nvSpPr>
        <p:spPr>
          <a:xfrm>
            <a:off x="2619375" y="754062"/>
            <a:ext cx="4197350" cy="16922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5000"/>
              <a:buFont typeface="Bilbo"/>
              <a:buNone/>
            </a:pPr>
            <a:r>
              <a:rPr b="1" i="0" lang="en-US" sz="5000" u="none">
                <a:solidFill>
                  <a:schemeClr val="dk1"/>
                </a:solidFill>
                <a:latin typeface="Bilbo"/>
                <a:ea typeface="Bilbo"/>
                <a:cs typeface="Bilbo"/>
                <a:sym typeface="Bilbo"/>
              </a:rPr>
              <a:t>ParentVue</a:t>
            </a:r>
            <a:endParaRPr/>
          </a:p>
          <a:p>
            <a:pPr indent="0" lvl="0" marL="0" marR="0" rtl="0" algn="l">
              <a:lnSpc>
                <a:spcPct val="100000"/>
              </a:lnSpc>
              <a:spcBef>
                <a:spcPts val="0"/>
              </a:spcBef>
              <a:spcAft>
                <a:spcPts val="0"/>
              </a:spcAft>
              <a:buNone/>
            </a:pPr>
            <a:r>
              <a:t/>
            </a:r>
            <a:endParaRPr b="1" i="0" sz="5000" u="none">
              <a:solidFill>
                <a:schemeClr val="dk1"/>
              </a:solidFill>
              <a:latin typeface="Bilbo"/>
              <a:ea typeface="Bilbo"/>
              <a:cs typeface="Bilbo"/>
              <a:sym typeface="Bilbo"/>
            </a:endParaRPr>
          </a:p>
        </p:txBody>
      </p:sp>
      <p:pic>
        <p:nvPicPr>
          <p:cNvPr descr="Slide10.jpg" id="168" name="Google Shape;168;p16"/>
          <p:cNvPicPr preferRelativeResize="0"/>
          <p:nvPr/>
        </p:nvPicPr>
        <p:blipFill rotWithShape="1">
          <a:blip r:embed="rId3">
            <a:alphaModFix/>
          </a:blip>
          <a:srcRect b="0" l="0" r="0" t="0"/>
          <a:stretch/>
        </p:blipFill>
        <p:spPr>
          <a:xfrm>
            <a:off x="-25" y="0"/>
            <a:ext cx="9144000" cy="6858000"/>
          </a:xfrm>
          <a:prstGeom prst="rect">
            <a:avLst/>
          </a:prstGeom>
          <a:noFill/>
          <a:ln>
            <a:noFill/>
          </a:ln>
        </p:spPr>
      </p:pic>
      <p:sp>
        <p:nvSpPr>
          <p:cNvPr id="169" name="Google Shape;169;p16"/>
          <p:cNvSpPr txBox="1"/>
          <p:nvPr/>
        </p:nvSpPr>
        <p:spPr>
          <a:xfrm>
            <a:off x="1033325" y="1442025"/>
            <a:ext cx="7077300" cy="4597500"/>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500">
                <a:solidFill>
                  <a:schemeClr val="dk1"/>
                </a:solidFill>
                <a:latin typeface="Comfortaa"/>
                <a:ea typeface="Comfortaa"/>
                <a:cs typeface="Comfortaa"/>
                <a:sym typeface="Comfortaa"/>
              </a:rPr>
              <a:t>For the 2019-20 school year, Arlington Public Schools (APS) will implement a new annual online verification process for </a:t>
            </a:r>
            <a:endParaRPr sz="15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US" sz="1500">
                <a:solidFill>
                  <a:schemeClr val="dk1"/>
                </a:solidFill>
                <a:latin typeface="Comfortaa"/>
                <a:ea typeface="Comfortaa"/>
                <a:cs typeface="Comfortaa"/>
                <a:sym typeface="Comfortaa"/>
              </a:rPr>
              <a:t>updating and maintaining accurate student information.</a:t>
            </a:r>
            <a:endParaRPr sz="15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US" sz="1500">
                <a:solidFill>
                  <a:schemeClr val="dk1"/>
                </a:solidFill>
                <a:latin typeface="Comfortaa"/>
                <a:ea typeface="Comfortaa"/>
                <a:cs typeface="Comfortaa"/>
                <a:sym typeface="Comfortaa"/>
              </a:rPr>
              <a:t> </a:t>
            </a:r>
            <a:endParaRPr sz="1500">
              <a:solidFill>
                <a:schemeClr val="dk1"/>
              </a:solidFill>
              <a:latin typeface="Comfortaa"/>
              <a:ea typeface="Comfortaa"/>
              <a:cs typeface="Comfortaa"/>
              <a:sym typeface="Comfortaa"/>
            </a:endParaRPr>
          </a:p>
          <a:p>
            <a:pPr indent="-323850" lvl="0" marL="457200" rtl="0" algn="l">
              <a:lnSpc>
                <a:spcPct val="115000"/>
              </a:lnSpc>
              <a:spcBef>
                <a:spcPts val="0"/>
              </a:spcBef>
              <a:spcAft>
                <a:spcPts val="0"/>
              </a:spcAft>
              <a:buClr>
                <a:schemeClr val="dk1"/>
              </a:buClr>
              <a:buSzPts val="1500"/>
              <a:buFont typeface="Comfortaa"/>
              <a:buChar char="●"/>
            </a:pPr>
            <a:r>
              <a:rPr lang="en-US" sz="1500">
                <a:solidFill>
                  <a:schemeClr val="dk1"/>
                </a:solidFill>
                <a:latin typeface="Comfortaa"/>
                <a:ea typeface="Comfortaa"/>
                <a:cs typeface="Comfortaa"/>
                <a:sym typeface="Comfortaa"/>
              </a:rPr>
              <a:t>In ParentVue, you will be able to update contact information &amp; find the latest information about your child’s attendance and scheduling, as well as standards-based progress reports.</a:t>
            </a:r>
            <a:endParaRPr sz="1500">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en-US" sz="1500">
                <a:solidFill>
                  <a:schemeClr val="dk1"/>
                </a:solidFill>
                <a:latin typeface="Comfortaa"/>
                <a:ea typeface="Comfortaa"/>
                <a:cs typeface="Comfortaa"/>
                <a:sym typeface="Comfortaa"/>
              </a:rPr>
              <a:t> </a:t>
            </a:r>
            <a:endParaRPr sz="1500">
              <a:solidFill>
                <a:schemeClr val="dk1"/>
              </a:solidFill>
              <a:latin typeface="Comfortaa"/>
              <a:ea typeface="Comfortaa"/>
              <a:cs typeface="Comfortaa"/>
              <a:sym typeface="Comfortaa"/>
            </a:endParaRPr>
          </a:p>
          <a:p>
            <a:pPr indent="-323850" lvl="0" marL="457200" rtl="0" algn="l">
              <a:lnSpc>
                <a:spcPct val="115000"/>
              </a:lnSpc>
              <a:spcBef>
                <a:spcPts val="0"/>
              </a:spcBef>
              <a:spcAft>
                <a:spcPts val="0"/>
              </a:spcAft>
              <a:buClr>
                <a:schemeClr val="dk1"/>
              </a:buClr>
              <a:buSzPts val="1500"/>
              <a:buFont typeface="Comfortaa"/>
              <a:buChar char="●"/>
            </a:pPr>
            <a:r>
              <a:rPr lang="en-US" sz="1500">
                <a:solidFill>
                  <a:schemeClr val="dk1"/>
                </a:solidFill>
                <a:latin typeface="Comfortaa"/>
                <a:ea typeface="Comfortaa"/>
                <a:cs typeface="Comfortaa"/>
                <a:sym typeface="Comfortaa"/>
              </a:rPr>
              <a:t>Once you have activated your ParentVue account, you can sign in using your username and password at https://vue.apsva.us</a:t>
            </a:r>
            <a:endParaRPr sz="1500">
              <a:solidFill>
                <a:schemeClr val="dk1"/>
              </a:solidFill>
              <a:latin typeface="Comfortaa"/>
              <a:ea typeface="Comfortaa"/>
              <a:cs typeface="Comfortaa"/>
              <a:sym typeface="Comfortaa"/>
            </a:endParaRPr>
          </a:p>
          <a:p>
            <a:pPr indent="0" lvl="0" marL="0" rtl="0" algn="l">
              <a:lnSpc>
                <a:spcPct val="115000"/>
              </a:lnSpc>
              <a:spcBef>
                <a:spcPts val="1200"/>
              </a:spcBef>
              <a:spcAft>
                <a:spcPts val="0"/>
              </a:spcAft>
              <a:buClr>
                <a:schemeClr val="dk1"/>
              </a:buClr>
              <a:buSzPts val="1100"/>
              <a:buFont typeface="Arial"/>
              <a:buNone/>
            </a:pPr>
            <a:r>
              <a:rPr lang="en-US" sz="1500">
                <a:solidFill>
                  <a:schemeClr val="dk1"/>
                </a:solidFill>
                <a:latin typeface="Comfortaa"/>
                <a:ea typeface="Comfortaa"/>
                <a:cs typeface="Comfortaa"/>
                <a:sym typeface="Comfortaa"/>
              </a:rPr>
              <a:t> </a:t>
            </a:r>
            <a:endParaRPr sz="15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US" sz="1500">
                <a:solidFill>
                  <a:schemeClr val="dk1"/>
                </a:solidFill>
                <a:latin typeface="Comfortaa"/>
                <a:ea typeface="Comfortaa"/>
                <a:cs typeface="Comfortaa"/>
                <a:sym typeface="Comfortaa"/>
              </a:rPr>
              <a:t>Laptops will be set up and personnel will be available to assist you with setting up ParentVue accounts Thursday, August 29 from 6:00-8:00 pm in the Cafeteria, or Friday, August 30, from 9:00-11:00 am in the cafeteria.</a:t>
            </a:r>
            <a:endParaRPr sz="15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US" sz="1500">
                <a:solidFill>
                  <a:schemeClr val="dk1"/>
                </a:solidFill>
                <a:latin typeface="Comfortaa"/>
                <a:ea typeface="Comfortaa"/>
                <a:cs typeface="Comfortaa"/>
                <a:sym typeface="Comfortaa"/>
              </a:rPr>
              <a:t> </a:t>
            </a:r>
            <a:endParaRPr sz="15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100"/>
              <a:buFont typeface="Arial"/>
              <a:buNone/>
            </a:pPr>
            <a:r>
              <a:rPr b="1" lang="en-US" sz="1500">
                <a:solidFill>
                  <a:schemeClr val="dk1"/>
                </a:solidFill>
                <a:latin typeface="Comfortaa"/>
                <a:ea typeface="Comfortaa"/>
                <a:cs typeface="Comfortaa"/>
                <a:sym typeface="Comfortaa"/>
              </a:rPr>
              <a:t>Stay tuned for more dates in the future.</a:t>
            </a:r>
            <a:endParaRPr b="1" sz="1500">
              <a:solidFill>
                <a:schemeClr val="dk1"/>
              </a:solidFill>
              <a:latin typeface="Comfortaa"/>
              <a:ea typeface="Comfortaa"/>
              <a:cs typeface="Comfortaa"/>
              <a:sym typeface="Comfortaa"/>
            </a:endParaRPr>
          </a:p>
          <a:p>
            <a:pPr indent="0" lvl="0" marL="0" marR="0" rtl="0" algn="l">
              <a:lnSpc>
                <a:spcPct val="100000"/>
              </a:lnSpc>
              <a:spcBef>
                <a:spcPts val="2000"/>
              </a:spcBef>
              <a:spcAft>
                <a:spcPts val="0"/>
              </a:spcAft>
              <a:buClr>
                <a:schemeClr val="dk1"/>
              </a:buClr>
              <a:buSzPts val="4000"/>
              <a:buFont typeface="Century Gothic"/>
              <a:buNone/>
            </a:pPr>
            <a:r>
              <a:t/>
            </a:r>
            <a:endParaRPr b="1" sz="3600">
              <a:solidFill>
                <a:schemeClr val="dk1"/>
              </a:solidFill>
              <a:latin typeface="Comfortaa"/>
              <a:ea typeface="Comfortaa"/>
              <a:cs typeface="Comfortaa"/>
              <a:sym typeface="Comfortaa"/>
            </a:endParaRPr>
          </a:p>
        </p:txBody>
      </p:sp>
      <p:sp>
        <p:nvSpPr>
          <p:cNvPr id="170" name="Google Shape;170;p16"/>
          <p:cNvSpPr txBox="1"/>
          <p:nvPr/>
        </p:nvSpPr>
        <p:spPr>
          <a:xfrm>
            <a:off x="3317950" y="653425"/>
            <a:ext cx="29679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Amatic SC"/>
                <a:ea typeface="Amatic SC"/>
                <a:cs typeface="Amatic SC"/>
                <a:sym typeface="Amatic SC"/>
              </a:rPr>
              <a:t>Parentvue</a:t>
            </a:r>
            <a:endParaRPr sz="4800">
              <a:latin typeface="Amatic SC"/>
              <a:ea typeface="Amatic SC"/>
              <a:cs typeface="Amatic SC"/>
              <a:sym typeface="Amatic S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g3407b5cda6_5_5"/>
          <p:cNvSpPr txBox="1"/>
          <p:nvPr/>
        </p:nvSpPr>
        <p:spPr>
          <a:xfrm>
            <a:off x="2619375" y="754062"/>
            <a:ext cx="4197300" cy="1692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5000"/>
              <a:buFont typeface="Bilbo"/>
              <a:buNone/>
            </a:pPr>
            <a:r>
              <a:rPr b="1" i="0" lang="en-US" sz="5000" u="none">
                <a:solidFill>
                  <a:schemeClr val="dk1"/>
                </a:solidFill>
                <a:latin typeface="Bilbo"/>
                <a:ea typeface="Bilbo"/>
                <a:cs typeface="Bilbo"/>
                <a:sym typeface="Bilbo"/>
              </a:rPr>
              <a:t>ParentVue</a:t>
            </a:r>
            <a:endParaRPr/>
          </a:p>
          <a:p>
            <a:pPr indent="0" lvl="0" marL="0" marR="0" rtl="0" algn="l">
              <a:lnSpc>
                <a:spcPct val="100000"/>
              </a:lnSpc>
              <a:spcBef>
                <a:spcPts val="0"/>
              </a:spcBef>
              <a:spcAft>
                <a:spcPts val="0"/>
              </a:spcAft>
              <a:buNone/>
            </a:pPr>
            <a:r>
              <a:t/>
            </a:r>
            <a:endParaRPr b="1" i="0" sz="5000" u="none">
              <a:solidFill>
                <a:schemeClr val="dk1"/>
              </a:solidFill>
              <a:latin typeface="Bilbo"/>
              <a:ea typeface="Bilbo"/>
              <a:cs typeface="Bilbo"/>
              <a:sym typeface="Bilbo"/>
            </a:endParaRPr>
          </a:p>
        </p:txBody>
      </p:sp>
      <p:pic>
        <p:nvPicPr>
          <p:cNvPr descr="Slide10.jpg" id="176" name="Google Shape;176;g3407b5cda6_5_5"/>
          <p:cNvPicPr preferRelativeResize="0"/>
          <p:nvPr/>
        </p:nvPicPr>
        <p:blipFill rotWithShape="1">
          <a:blip r:embed="rId3">
            <a:alphaModFix/>
          </a:blip>
          <a:srcRect b="0" l="0" r="0" t="0"/>
          <a:stretch/>
        </p:blipFill>
        <p:spPr>
          <a:xfrm>
            <a:off x="-25" y="0"/>
            <a:ext cx="9144000" cy="6858000"/>
          </a:xfrm>
          <a:prstGeom prst="rect">
            <a:avLst/>
          </a:prstGeom>
          <a:noFill/>
          <a:ln>
            <a:noFill/>
          </a:ln>
        </p:spPr>
      </p:pic>
      <p:sp>
        <p:nvSpPr>
          <p:cNvPr id="177" name="Google Shape;177;g3407b5cda6_5_5"/>
          <p:cNvSpPr txBox="1"/>
          <p:nvPr/>
        </p:nvSpPr>
        <p:spPr>
          <a:xfrm>
            <a:off x="1033325" y="1525875"/>
            <a:ext cx="6914700" cy="3739200"/>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1100"/>
              <a:buFont typeface="Arial"/>
              <a:buNone/>
            </a:pPr>
            <a:r>
              <a:rPr lang="en-US" sz="1200">
                <a:solidFill>
                  <a:schemeClr val="dk1"/>
                </a:solidFill>
                <a:latin typeface="Comfortaa"/>
                <a:ea typeface="Comfortaa"/>
                <a:cs typeface="Comfortaa"/>
                <a:sym typeface="Comfortaa"/>
              </a:rPr>
              <a:t>Arlington Public Schools School Board Policy I-9.2.5.1, Acceptable Use Policy, governs the use of technology by students in schools. At Fleet, we use our own technology agreement to outline student expectations for handling of their device that adds on to the basic principles of the Acceptable Use Policy (AUP).</a:t>
            </a:r>
            <a:endParaRPr sz="12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Font typeface="Comfortaa"/>
              <a:buChar char="-"/>
            </a:pPr>
            <a:r>
              <a:rPr lang="en-US" sz="1200">
                <a:solidFill>
                  <a:schemeClr val="dk1"/>
                </a:solidFill>
                <a:latin typeface="Comfortaa"/>
                <a:ea typeface="Comfortaa"/>
                <a:cs typeface="Comfortaa"/>
                <a:sym typeface="Comfortaa"/>
              </a:rPr>
              <a:t>All students in grades Pre K through 5 will have a lesson on the acceptable use of technology whether they have their own device or not </a:t>
            </a:r>
            <a:endParaRPr sz="12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Font typeface="Comfortaa"/>
              <a:buChar char="-"/>
            </a:pPr>
            <a:r>
              <a:rPr lang="en-US" sz="1200">
                <a:solidFill>
                  <a:schemeClr val="dk1"/>
                </a:solidFill>
                <a:latin typeface="Comfortaa"/>
                <a:ea typeface="Comfortaa"/>
                <a:cs typeface="Comfortaa"/>
                <a:sym typeface="Comfortaa"/>
              </a:rPr>
              <a:t>APS has a 1-to-1 iPad program for grades 3-5 in elementary school.  Students and parents of students in these grades should sign the APS Acceptable Policy.  Students will not be allowed to use a device until this document is signed.</a:t>
            </a:r>
            <a:endParaRPr sz="12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p:txBody>
      </p:sp>
      <p:sp>
        <p:nvSpPr>
          <p:cNvPr id="178" name="Google Shape;178;g3407b5cda6_5_5"/>
          <p:cNvSpPr txBox="1"/>
          <p:nvPr/>
        </p:nvSpPr>
        <p:spPr>
          <a:xfrm>
            <a:off x="1589825" y="653925"/>
            <a:ext cx="5801700" cy="60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latin typeface="Amatic SC"/>
                <a:ea typeface="Amatic SC"/>
                <a:cs typeface="Amatic SC"/>
                <a:sym typeface="Amatic SC"/>
              </a:rPr>
              <a:t>Technology- AUP</a:t>
            </a:r>
            <a:endParaRPr sz="4800">
              <a:latin typeface="Amatic SC"/>
              <a:ea typeface="Amatic SC"/>
              <a:cs typeface="Amatic SC"/>
              <a:sym typeface="Amatic SC"/>
            </a:endParaRPr>
          </a:p>
        </p:txBody>
      </p:sp>
      <p:sp>
        <p:nvSpPr>
          <p:cNvPr id="179" name="Google Shape;179;g3407b5cda6_5_5"/>
          <p:cNvSpPr txBox="1"/>
          <p:nvPr/>
        </p:nvSpPr>
        <p:spPr>
          <a:xfrm>
            <a:off x="4393150" y="4386850"/>
            <a:ext cx="3336900" cy="11298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US">
                <a:solidFill>
                  <a:schemeClr val="dk1"/>
                </a:solidFill>
                <a:latin typeface="Comfortaa"/>
                <a:ea typeface="Comfortaa"/>
                <a:cs typeface="Comfortaa"/>
                <a:sym typeface="Comfortaa"/>
              </a:rPr>
              <a:t>Parents, please read and sign the AUP document from APS that is on your child’s desk tonight and leave it with your child’s teacher. </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t/>
            </a:r>
            <a:endParaRPr sz="1100">
              <a:solidFill>
                <a:schemeClr val="dk1"/>
              </a:solidFill>
            </a:endParaRPr>
          </a:p>
        </p:txBody>
      </p:sp>
      <p:pic>
        <p:nvPicPr>
          <p:cNvPr id="180" name="Google Shape;180;g3407b5cda6_5_5"/>
          <p:cNvPicPr preferRelativeResize="0"/>
          <p:nvPr/>
        </p:nvPicPr>
        <p:blipFill>
          <a:blip r:embed="rId4">
            <a:alphaModFix/>
          </a:blip>
          <a:stretch>
            <a:fillRect/>
          </a:stretch>
        </p:blipFill>
        <p:spPr>
          <a:xfrm>
            <a:off x="2297175" y="3946625"/>
            <a:ext cx="1950275" cy="2307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17"/>
          <p:cNvSpPr/>
          <p:nvPr/>
        </p:nvSpPr>
        <p:spPr>
          <a:xfrm>
            <a:off x="1014250" y="571525"/>
            <a:ext cx="7258500" cy="5160900"/>
          </a:xfrm>
          <a:prstGeom prst="rect">
            <a:avLst/>
          </a:prstGeom>
          <a:solidFill>
            <a:srgbClr val="FFFFFF"/>
          </a:solidFill>
          <a:ln cap="flat" cmpd="sng" w="9525">
            <a:solidFill>
              <a:schemeClr val="dk2"/>
            </a:solidFill>
            <a:prstDash val="solid"/>
            <a:round/>
            <a:headEnd len="sm" w="sm" type="none"/>
            <a:tailEnd len="sm" w="sm" type="none"/>
          </a:ln>
          <a:effectLst>
            <a:outerShdw blurRad="57150" rotWithShape="0" algn="bl" dir="5400000" dist="19050">
              <a:srgbClr val="FFFFFF"/>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Slide03.jpg" id="186" name="Google Shape;186;p1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7" name="Google Shape;187;p17"/>
          <p:cNvSpPr txBox="1"/>
          <p:nvPr/>
        </p:nvSpPr>
        <p:spPr>
          <a:xfrm>
            <a:off x="1075900" y="2355275"/>
            <a:ext cx="7135200" cy="5264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Join the PTA / Be a Room Parent (The PTA table is set up in lobby right now)</a:t>
            </a:r>
            <a:endParaRPr sz="2400">
              <a:solidFill>
                <a:schemeClr val="dk1"/>
              </a:solidFill>
              <a:latin typeface="Comfortaa"/>
              <a:ea typeface="Comfortaa"/>
              <a:cs typeface="Comfortaa"/>
              <a:sym typeface="Comfortaa"/>
            </a:endParaRPr>
          </a:p>
          <a:p>
            <a:pPr indent="-381000" lvl="0" marL="457200" rtl="0" algn="l">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Keep in touch with your child’s teacher</a:t>
            </a:r>
            <a:endParaRPr sz="2400">
              <a:solidFill>
                <a:schemeClr val="dk1"/>
              </a:solidFill>
              <a:latin typeface="Comfortaa"/>
              <a:ea typeface="Comfortaa"/>
              <a:cs typeface="Comfortaa"/>
              <a:sym typeface="Comfortaa"/>
            </a:endParaRPr>
          </a:p>
          <a:p>
            <a:pPr indent="-381000" lvl="0" marL="457200" rtl="0" algn="l">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Attend Parent-Teacher conference(s)</a:t>
            </a:r>
            <a:endParaRPr sz="2400">
              <a:solidFill>
                <a:schemeClr val="dk1"/>
              </a:solidFill>
              <a:latin typeface="Comfortaa"/>
              <a:ea typeface="Comfortaa"/>
              <a:cs typeface="Comfortaa"/>
              <a:sym typeface="Comfortaa"/>
            </a:endParaRPr>
          </a:p>
          <a:p>
            <a:pPr indent="-381000" lvl="0" marL="457200" rtl="0" algn="l">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Talk to your child about what he/she is learning</a:t>
            </a:r>
            <a:endParaRPr sz="2400">
              <a:solidFill>
                <a:schemeClr val="dk1"/>
              </a:solidFill>
              <a:latin typeface="Comfortaa"/>
              <a:ea typeface="Comfortaa"/>
              <a:cs typeface="Comfortaa"/>
              <a:sym typeface="Comfortaa"/>
            </a:endParaRPr>
          </a:p>
          <a:p>
            <a:pPr indent="-381000" lvl="0" marL="457200" rtl="0" algn="l">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Volunteer to help in the classroom</a:t>
            </a:r>
            <a:endParaRPr sz="2400">
              <a:solidFill>
                <a:schemeClr val="dk1"/>
              </a:solidFill>
              <a:latin typeface="Comfortaa"/>
              <a:ea typeface="Comfortaa"/>
              <a:cs typeface="Comfortaa"/>
              <a:sym typeface="Comfortaa"/>
            </a:endParaRPr>
          </a:p>
          <a:p>
            <a:pPr indent="-381000" lvl="0" marL="457200" rtl="0" algn="l">
              <a:spcBef>
                <a:spcPts val="0"/>
              </a:spcBef>
              <a:spcAft>
                <a:spcPts val="0"/>
              </a:spcAft>
              <a:buClr>
                <a:schemeClr val="dk1"/>
              </a:buClr>
              <a:buSzPts val="2400"/>
              <a:buFont typeface="Comfortaa"/>
              <a:buChar char="●"/>
            </a:pPr>
            <a:r>
              <a:rPr lang="en-US" sz="2400">
                <a:solidFill>
                  <a:schemeClr val="dk1"/>
                </a:solidFill>
                <a:latin typeface="Comfortaa"/>
                <a:ea typeface="Comfortaa"/>
                <a:cs typeface="Comfortaa"/>
                <a:sym typeface="Comfortaa"/>
              </a:rPr>
              <a:t>Read to/with your child at home and talk about what you read together</a:t>
            </a:r>
            <a:endParaRPr>
              <a:latin typeface="Comfortaa"/>
              <a:ea typeface="Comfortaa"/>
              <a:cs typeface="Comfortaa"/>
              <a:sym typeface="Comfortaa"/>
            </a:endParaRPr>
          </a:p>
        </p:txBody>
      </p:sp>
      <p:sp>
        <p:nvSpPr>
          <p:cNvPr id="188" name="Google Shape;188;p17"/>
          <p:cNvSpPr txBox="1"/>
          <p:nvPr/>
        </p:nvSpPr>
        <p:spPr>
          <a:xfrm>
            <a:off x="1230312" y="741362"/>
            <a:ext cx="7178700" cy="14781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3600" u="none">
              <a:solidFill>
                <a:schemeClr val="dk1"/>
              </a:solidFill>
              <a:latin typeface="Century Gothic"/>
              <a:ea typeface="Century Gothic"/>
              <a:cs typeface="Century Gothic"/>
              <a:sym typeface="Century Gothic"/>
            </a:endParaRPr>
          </a:p>
        </p:txBody>
      </p:sp>
      <p:sp>
        <p:nvSpPr>
          <p:cNvPr id="189" name="Google Shape;189;p17"/>
          <p:cNvSpPr/>
          <p:nvPr/>
        </p:nvSpPr>
        <p:spPr>
          <a:xfrm>
            <a:off x="1748156" y="896350"/>
            <a:ext cx="5785252" cy="1076848"/>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EEEEEE"/>
                </a:solidFill>
                <a:latin typeface="Amatic SC"/>
              </a:rPr>
              <a:t>Parent Involvement/</a:t>
            </a:r>
            <a:br>
              <a:rPr b="0" i="0">
                <a:ln cap="flat" cmpd="sng" w="9525">
                  <a:solidFill>
                    <a:srgbClr val="595959"/>
                  </a:solidFill>
                  <a:prstDash val="solid"/>
                  <a:round/>
                  <a:headEnd len="sm" w="sm" type="none"/>
                  <a:tailEnd len="sm" w="sm" type="none"/>
                </a:ln>
                <a:solidFill>
                  <a:srgbClr val="EEEEEE"/>
                </a:solidFill>
                <a:latin typeface="Amatic SC"/>
              </a:rPr>
            </a:br>
            <a:r>
              <a:rPr b="0" i="0">
                <a:ln cap="flat" cmpd="sng" w="9525">
                  <a:solidFill>
                    <a:srgbClr val="595959"/>
                  </a:solidFill>
                  <a:prstDash val="solid"/>
                  <a:round/>
                  <a:headEnd len="sm" w="sm" type="none"/>
                  <a:tailEnd len="sm" w="sm" type="none"/>
                </a:ln>
                <a:solidFill>
                  <a:srgbClr val="EEEEEE"/>
                </a:solidFill>
                <a:latin typeface="Amatic SC"/>
              </a:rPr>
              <a:t>Opportunities to volunteer</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g3407b5cda6_0_6"/>
          <p:cNvSpPr/>
          <p:nvPr/>
        </p:nvSpPr>
        <p:spPr>
          <a:xfrm>
            <a:off x="1014250" y="571525"/>
            <a:ext cx="7258500" cy="5160900"/>
          </a:xfrm>
          <a:prstGeom prst="rect">
            <a:avLst/>
          </a:prstGeom>
          <a:solidFill>
            <a:srgbClr val="FFFFFF"/>
          </a:solidFill>
          <a:ln cap="flat" cmpd="sng" w="9525">
            <a:solidFill>
              <a:schemeClr val="dk2"/>
            </a:solidFill>
            <a:prstDash val="solid"/>
            <a:round/>
            <a:headEnd len="sm" w="sm" type="none"/>
            <a:tailEnd len="sm" w="sm" type="none"/>
          </a:ln>
          <a:effectLst>
            <a:outerShdw blurRad="57150" rotWithShape="0" algn="bl" dir="5400000" dist="19050">
              <a:srgbClr val="FFFFFF"/>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Slide03.jpg" id="195" name="Google Shape;195;g3407b5cda6_0_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6" name="Google Shape;196;g3407b5cda6_0_6"/>
          <p:cNvSpPr txBox="1"/>
          <p:nvPr/>
        </p:nvSpPr>
        <p:spPr>
          <a:xfrm>
            <a:off x="1075900" y="2355275"/>
            <a:ext cx="7135200" cy="526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2000">
                <a:solidFill>
                  <a:schemeClr val="dk1"/>
                </a:solidFill>
              </a:rPr>
              <a:t>•</a:t>
            </a:r>
            <a:r>
              <a:rPr b="1" lang="en-US" sz="2000">
                <a:solidFill>
                  <a:schemeClr val="dk1"/>
                </a:solidFill>
                <a:latin typeface="Comfortaa"/>
                <a:ea typeface="Comfortaa"/>
                <a:cs typeface="Comfortaa"/>
                <a:sym typeface="Comfortaa"/>
              </a:rPr>
              <a:t>Meets Standard: </a:t>
            </a:r>
            <a:r>
              <a:rPr lang="en-US" sz="2000">
                <a:solidFill>
                  <a:schemeClr val="dk1"/>
                </a:solidFill>
                <a:latin typeface="Comfortaa"/>
                <a:ea typeface="Comfortaa"/>
                <a:cs typeface="Comfortaa"/>
                <a:sym typeface="Comfortaa"/>
              </a:rPr>
              <a:t>The student consistently demonstrates mastery of the standard.</a:t>
            </a:r>
            <a:endParaRPr sz="2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rPr>
              <a:t>•</a:t>
            </a:r>
            <a:r>
              <a:rPr b="1" lang="en-US" sz="2000">
                <a:solidFill>
                  <a:schemeClr val="dk1"/>
                </a:solidFill>
                <a:latin typeface="Comfortaa"/>
                <a:ea typeface="Comfortaa"/>
                <a:cs typeface="Comfortaa"/>
                <a:sym typeface="Comfortaa"/>
              </a:rPr>
              <a:t>Approaching Standard: </a:t>
            </a:r>
            <a:r>
              <a:rPr lang="en-US" sz="2000">
                <a:solidFill>
                  <a:schemeClr val="dk1"/>
                </a:solidFill>
                <a:latin typeface="Comfortaa"/>
                <a:ea typeface="Comfortaa"/>
                <a:cs typeface="Comfortaa"/>
                <a:sym typeface="Comfortaa"/>
              </a:rPr>
              <a:t>The student is in the process of mastering the standard.</a:t>
            </a:r>
            <a:endParaRPr sz="2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rPr>
              <a:t>•</a:t>
            </a:r>
            <a:r>
              <a:rPr b="1" lang="en-US" sz="2000">
                <a:solidFill>
                  <a:schemeClr val="dk1"/>
                </a:solidFill>
                <a:latin typeface="Comfortaa"/>
                <a:ea typeface="Comfortaa"/>
                <a:cs typeface="Comfortaa"/>
                <a:sym typeface="Comfortaa"/>
              </a:rPr>
              <a:t>Developing Standard: </a:t>
            </a:r>
            <a:r>
              <a:rPr lang="en-US" sz="2000">
                <a:solidFill>
                  <a:schemeClr val="dk1"/>
                </a:solidFill>
                <a:latin typeface="Comfortaa"/>
                <a:ea typeface="Comfortaa"/>
                <a:cs typeface="Comfortaa"/>
                <a:sym typeface="Comfortaa"/>
              </a:rPr>
              <a:t>The student demonstrates initial understanding of the standard with support.</a:t>
            </a:r>
            <a:endParaRPr sz="20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rPr>
              <a:t>•</a:t>
            </a:r>
            <a:r>
              <a:rPr b="1" lang="en-US" sz="2000">
                <a:solidFill>
                  <a:schemeClr val="dk1"/>
                </a:solidFill>
                <a:latin typeface="Comfortaa"/>
                <a:ea typeface="Comfortaa"/>
                <a:cs typeface="Comfortaa"/>
                <a:sym typeface="Comfortaa"/>
              </a:rPr>
              <a:t>Insufficient Evidence: </a:t>
            </a:r>
            <a:r>
              <a:rPr lang="en-US" sz="2000">
                <a:solidFill>
                  <a:schemeClr val="dk1"/>
                </a:solidFill>
                <a:latin typeface="Comfortaa"/>
                <a:ea typeface="Comfortaa"/>
                <a:cs typeface="Comfortaa"/>
                <a:sym typeface="Comfortaa"/>
              </a:rPr>
              <a:t>The teacher does not have evidence to determine as student’s mastery level for this skill.</a:t>
            </a:r>
            <a:endParaRPr sz="2000">
              <a:solidFill>
                <a:schemeClr val="dk1"/>
              </a:solidFill>
              <a:latin typeface="Comfortaa"/>
              <a:ea typeface="Comfortaa"/>
              <a:cs typeface="Comfortaa"/>
              <a:sym typeface="Comfortaa"/>
            </a:endParaRPr>
          </a:p>
        </p:txBody>
      </p:sp>
      <p:sp>
        <p:nvSpPr>
          <p:cNvPr id="197" name="Google Shape;197;g3407b5cda6_0_6"/>
          <p:cNvSpPr txBox="1"/>
          <p:nvPr/>
        </p:nvSpPr>
        <p:spPr>
          <a:xfrm>
            <a:off x="1230300" y="694425"/>
            <a:ext cx="7178700" cy="1524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6500">
                <a:solidFill>
                  <a:schemeClr val="dk1"/>
                </a:solidFill>
                <a:latin typeface="Amatic SC"/>
                <a:ea typeface="Amatic SC"/>
                <a:cs typeface="Amatic SC"/>
                <a:sym typeface="Amatic SC"/>
              </a:rPr>
              <a:t>Standards Based Report Cards </a:t>
            </a:r>
            <a:endParaRPr b="1" i="0" sz="6500" u="none">
              <a:solidFill>
                <a:schemeClr val="dk1"/>
              </a:solidFill>
              <a:latin typeface="Amatic SC"/>
              <a:ea typeface="Amatic SC"/>
              <a:cs typeface="Amatic SC"/>
              <a:sym typeface="Amatic S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sp>
        <p:nvSpPr>
          <p:cNvPr id="203" name="Google Shape;203;p1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pic>
        <p:nvPicPr>
          <p:cNvPr descr="Slide02.jpg" id="204" name="Google Shape;204;p18"/>
          <p:cNvPicPr preferRelativeResize="0"/>
          <p:nvPr/>
        </p:nvPicPr>
        <p:blipFill rotWithShape="1">
          <a:blip r:embed="rId3">
            <a:alphaModFix/>
          </a:blip>
          <a:srcRect b="0" l="0" r="0" t="0"/>
          <a:stretch/>
        </p:blipFill>
        <p:spPr>
          <a:xfrm>
            <a:off x="-96837" y="0"/>
            <a:ext cx="9144000" cy="6858000"/>
          </a:xfrm>
          <a:prstGeom prst="rect">
            <a:avLst/>
          </a:prstGeom>
          <a:noFill/>
          <a:ln>
            <a:noFill/>
          </a:ln>
        </p:spPr>
      </p:pic>
      <p:sp>
        <p:nvSpPr>
          <p:cNvPr id="205" name="Google Shape;205;p18"/>
          <p:cNvSpPr txBox="1"/>
          <p:nvPr/>
        </p:nvSpPr>
        <p:spPr>
          <a:xfrm>
            <a:off x="969962" y="868362"/>
            <a:ext cx="7148512" cy="53244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Century Gothic"/>
              <a:buNone/>
            </a:pPr>
            <a:r>
              <a:rPr i="0" lang="en-US" sz="4000" u="none">
                <a:solidFill>
                  <a:schemeClr val="dk1"/>
                </a:solidFill>
                <a:latin typeface="Comfortaa"/>
                <a:ea typeface="Comfortaa"/>
                <a:cs typeface="Comfortaa"/>
                <a:sym typeface="Comfortaa"/>
              </a:rPr>
              <a:t>- Check out our Twitter page for videos/photos:</a:t>
            </a:r>
            <a:endParaRPr>
              <a:latin typeface="Comfortaa"/>
              <a:ea typeface="Comfortaa"/>
              <a:cs typeface="Comfortaa"/>
              <a:sym typeface="Comfortaa"/>
            </a:endParaRPr>
          </a:p>
          <a:p>
            <a:pPr indent="0" lvl="0" marL="0" marR="0" rtl="0" algn="l">
              <a:lnSpc>
                <a:spcPct val="100000"/>
              </a:lnSpc>
              <a:spcBef>
                <a:spcPts val="2000"/>
              </a:spcBef>
              <a:spcAft>
                <a:spcPts val="0"/>
              </a:spcAft>
              <a:buClr>
                <a:schemeClr val="dk1"/>
              </a:buClr>
              <a:buSzPts val="4000"/>
              <a:buFont typeface="Century Gothic"/>
              <a:buNone/>
            </a:pPr>
            <a:r>
              <a:rPr b="1" i="0" lang="en-US" sz="3600" u="none">
                <a:solidFill>
                  <a:schemeClr val="dk1"/>
                </a:solidFill>
                <a:latin typeface="Comfortaa"/>
                <a:ea typeface="Comfortaa"/>
                <a:cs typeface="Comfortaa"/>
                <a:sym typeface="Comfortaa"/>
              </a:rPr>
              <a:t>twitter.com/mpourrabi</a:t>
            </a:r>
            <a:endParaRPr b="1" i="0" sz="3600" u="none">
              <a:solidFill>
                <a:schemeClr val="dk1"/>
              </a:solidFill>
              <a:latin typeface="Comfortaa"/>
              <a:ea typeface="Comfortaa"/>
              <a:cs typeface="Comfortaa"/>
              <a:sym typeface="Comfortaa"/>
            </a:endParaRPr>
          </a:p>
          <a:p>
            <a:pPr indent="0" lvl="0" marL="0" marR="0" rtl="0" algn="l">
              <a:lnSpc>
                <a:spcPct val="100000"/>
              </a:lnSpc>
              <a:spcBef>
                <a:spcPts val="2000"/>
              </a:spcBef>
              <a:spcAft>
                <a:spcPts val="0"/>
              </a:spcAft>
              <a:buClr>
                <a:schemeClr val="dk1"/>
              </a:buClr>
              <a:buSzPts val="4000"/>
              <a:buFont typeface="Century Gothic"/>
              <a:buNone/>
            </a:pPr>
            <a:r>
              <a:rPr b="1" lang="en-US" sz="3600">
                <a:solidFill>
                  <a:schemeClr val="dk1"/>
                </a:solidFill>
                <a:latin typeface="Comfortaa"/>
                <a:ea typeface="Comfortaa"/>
                <a:cs typeface="Comfortaa"/>
                <a:sym typeface="Comfortaa"/>
              </a:rPr>
              <a:t>twitter.com/GlickKinder</a:t>
            </a:r>
            <a:endParaRPr b="1" sz="3600">
              <a:solidFill>
                <a:schemeClr val="dk1"/>
              </a:solidFill>
              <a:latin typeface="Comfortaa"/>
              <a:ea typeface="Comfortaa"/>
              <a:cs typeface="Comfortaa"/>
              <a:sym typeface="Comfortaa"/>
            </a:endParaRPr>
          </a:p>
          <a:p>
            <a:pPr indent="0" lvl="0" marL="0" marR="0" rtl="0" algn="l">
              <a:lnSpc>
                <a:spcPct val="100000"/>
              </a:lnSpc>
              <a:spcBef>
                <a:spcPts val="2000"/>
              </a:spcBef>
              <a:spcAft>
                <a:spcPts val="0"/>
              </a:spcAft>
              <a:buClr>
                <a:schemeClr val="dk1"/>
              </a:buClr>
              <a:buSzPts val="4000"/>
              <a:buFont typeface="Century Gothic"/>
              <a:buNone/>
            </a:pPr>
            <a:r>
              <a:rPr b="1" lang="en-US" sz="3600">
                <a:solidFill>
                  <a:schemeClr val="dk1"/>
                </a:solidFill>
                <a:latin typeface="Comfortaa"/>
                <a:ea typeface="Comfortaa"/>
                <a:cs typeface="Comfortaa"/>
                <a:sym typeface="Comfortaa"/>
              </a:rPr>
              <a:t>twitter.com/mrsleeaps</a:t>
            </a:r>
            <a:endParaRPr b="1" sz="3600">
              <a:solidFill>
                <a:schemeClr val="dk1"/>
              </a:solidFill>
              <a:latin typeface="Comfortaa"/>
              <a:ea typeface="Comfortaa"/>
              <a:cs typeface="Comfortaa"/>
              <a:sym typeface="Comfortaa"/>
            </a:endParaRPr>
          </a:p>
          <a:p>
            <a:pPr indent="0" lvl="0" marL="0" marR="0" rtl="0" algn="l">
              <a:lnSpc>
                <a:spcPct val="100000"/>
              </a:lnSpc>
              <a:spcBef>
                <a:spcPts val="2000"/>
              </a:spcBef>
              <a:spcAft>
                <a:spcPts val="0"/>
              </a:spcAft>
              <a:buClr>
                <a:schemeClr val="dk1"/>
              </a:buClr>
              <a:buSzPts val="4000"/>
              <a:buFont typeface="Century Gothic"/>
              <a:buNone/>
            </a:pPr>
            <a:r>
              <a:rPr b="1" lang="en-US" sz="3600">
                <a:solidFill>
                  <a:schemeClr val="dk1"/>
                </a:solidFill>
                <a:latin typeface="Comfortaa"/>
                <a:ea typeface="Comfortaa"/>
                <a:cs typeface="Comfortaa"/>
                <a:sym typeface="Comfortaa"/>
              </a:rPr>
              <a:t>twitter.com/ewelllovekinder</a:t>
            </a:r>
            <a:endParaRPr b="1" sz="3600">
              <a:solidFill>
                <a:schemeClr val="dk1"/>
              </a:solidFill>
              <a:latin typeface="Comfortaa"/>
              <a:ea typeface="Comfortaa"/>
              <a:cs typeface="Comfortaa"/>
              <a:sym typeface="Comfortaa"/>
            </a:endParaRPr>
          </a:p>
          <a:p>
            <a:pPr indent="0" lvl="0" marL="0" marR="0" rtl="0" algn="l">
              <a:lnSpc>
                <a:spcPct val="100000"/>
              </a:lnSpc>
              <a:spcBef>
                <a:spcPts val="2000"/>
              </a:spcBef>
              <a:spcAft>
                <a:spcPts val="0"/>
              </a:spcAft>
              <a:buClr>
                <a:schemeClr val="dk1"/>
              </a:buClr>
              <a:buSzPts val="4000"/>
              <a:buFont typeface="Century Gothic"/>
              <a:buNone/>
            </a:pPr>
            <a:r>
              <a:rPr b="0" i="0" lang="en-US" sz="4000" u="none">
                <a:solidFill>
                  <a:schemeClr val="dk1"/>
                </a:solidFill>
                <a:latin typeface="Century Gothic"/>
                <a:ea typeface="Century Gothic"/>
                <a:cs typeface="Century Gothic"/>
                <a:sym typeface="Century Gothic"/>
              </a:rPr>
              <a:t>___________________________</a:t>
            </a:r>
            <a:endParaRPr/>
          </a:p>
          <a:p>
            <a:pPr indent="0" lvl="0" marL="0" marR="0" rtl="0" algn="l">
              <a:lnSpc>
                <a:spcPct val="100000"/>
              </a:lnSpc>
              <a:spcBef>
                <a:spcPts val="2000"/>
              </a:spcBef>
              <a:spcAft>
                <a:spcPts val="0"/>
              </a:spcAft>
              <a:buClr>
                <a:schemeClr val="dk1"/>
              </a:buClr>
              <a:buSzPts val="4000"/>
              <a:buFont typeface="Century Gothic"/>
              <a:buNone/>
            </a:pPr>
            <a:r>
              <a:t/>
            </a:r>
            <a:endParaRPr/>
          </a:p>
        </p:txBody>
      </p:sp>
      <p:pic>
        <p:nvPicPr>
          <p:cNvPr descr="Image result for twitter" id="206" name="Google Shape;206;p18"/>
          <p:cNvPicPr preferRelativeResize="0"/>
          <p:nvPr/>
        </p:nvPicPr>
        <p:blipFill rotWithShape="1">
          <a:blip r:embed="rId4">
            <a:alphaModFix/>
          </a:blip>
          <a:srcRect b="0" l="0" r="0" t="0"/>
          <a:stretch/>
        </p:blipFill>
        <p:spPr>
          <a:xfrm>
            <a:off x="7479500" y="868354"/>
            <a:ext cx="963026" cy="963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pic>
        <p:nvPicPr>
          <p:cNvPr id="94" name="Google Shape;94;p2"/>
          <p:cNvPicPr preferRelativeResize="0"/>
          <p:nvPr>
            <p:ph idx="1" type="body"/>
          </p:nvPr>
        </p:nvPicPr>
        <p:blipFill rotWithShape="1">
          <a:blip r:embed="rId3">
            <a:alphaModFix/>
          </a:blip>
          <a:srcRect b="0" l="0" r="0" t="0"/>
          <a:stretch/>
        </p:blipFill>
        <p:spPr>
          <a:xfrm>
            <a:off x="1952625" y="1985962"/>
            <a:ext cx="5238750" cy="3752850"/>
          </a:xfrm>
          <a:prstGeom prst="rect">
            <a:avLst/>
          </a:prstGeom>
          <a:noFill/>
          <a:ln>
            <a:noFill/>
          </a:ln>
        </p:spPr>
      </p:pic>
      <p:pic>
        <p:nvPicPr>
          <p:cNvPr descr="Slide03.jpg" id="95" name="Google Shape;95;p2"/>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96" name="Google Shape;96;p2"/>
          <p:cNvSpPr txBox="1"/>
          <p:nvPr/>
        </p:nvSpPr>
        <p:spPr>
          <a:xfrm>
            <a:off x="1193800" y="739775"/>
            <a:ext cx="7115175" cy="24622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5000"/>
              <a:buFont typeface="Bilbo"/>
              <a:buNone/>
            </a:pPr>
            <a:r>
              <a:rPr b="1" i="0" lang="en-US" sz="5000" u="none" cap="none" strike="noStrike">
                <a:solidFill>
                  <a:schemeClr val="dk1"/>
                </a:solidFill>
                <a:latin typeface="Amatic SC"/>
                <a:ea typeface="Amatic SC"/>
                <a:cs typeface="Amatic SC"/>
                <a:sym typeface="Amatic SC"/>
              </a:rPr>
              <a:t>Greetings from Fleet Administrators</a:t>
            </a:r>
            <a:r>
              <a:rPr b="1" i="0" lang="en-US" sz="5000" u="none" cap="none" strike="noStrike">
                <a:solidFill>
                  <a:schemeClr val="dk1"/>
                </a:solidFill>
                <a:latin typeface="Bilbo"/>
                <a:ea typeface="Bilbo"/>
                <a:cs typeface="Bilbo"/>
                <a:sym typeface="Bilbo"/>
              </a:rPr>
              <a:t> </a:t>
            </a:r>
            <a:endParaRPr/>
          </a:p>
          <a:p>
            <a:pPr indent="0" lvl="0" marL="0" marR="0" rtl="0" algn="l">
              <a:lnSpc>
                <a:spcPct val="100000"/>
              </a:lnSpc>
              <a:spcBef>
                <a:spcPts val="0"/>
              </a:spcBef>
              <a:spcAft>
                <a:spcPts val="0"/>
              </a:spcAft>
              <a:buNone/>
            </a:pPr>
            <a:r>
              <a:t/>
            </a:r>
            <a:endParaRPr b="1" i="0" sz="5000" u="none">
              <a:solidFill>
                <a:schemeClr val="dk1"/>
              </a:solidFill>
              <a:latin typeface="Bilbo"/>
              <a:ea typeface="Bilbo"/>
              <a:cs typeface="Bilbo"/>
              <a:sym typeface="Bilbo"/>
            </a:endParaRPr>
          </a:p>
        </p:txBody>
      </p:sp>
      <p:sp>
        <p:nvSpPr>
          <p:cNvPr id="97" name="Google Shape;97;p2"/>
          <p:cNvSpPr txBox="1"/>
          <p:nvPr/>
        </p:nvSpPr>
        <p:spPr>
          <a:xfrm>
            <a:off x="2286000" y="3105150"/>
            <a:ext cx="4572000" cy="6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https://www.youtube.com/watch?v=KXvkOHUV848</a:t>
            </a:r>
            <a:endParaRPr/>
          </a:p>
        </p:txBody>
      </p:sp>
      <p:pic>
        <p:nvPicPr>
          <p:cNvPr id="98" name="Google Shape;98;p2" title="BTSN 2019">
            <a:hlinkClick r:id="rId5"/>
          </p:cNvPr>
          <p:cNvPicPr preferRelativeResize="0"/>
          <p:nvPr/>
        </p:nvPicPr>
        <p:blipFill>
          <a:blip r:embed="rId6">
            <a:alphaModFix/>
          </a:blip>
          <a:stretch>
            <a:fillRect/>
          </a:stretch>
        </p:blipFill>
        <p:spPr>
          <a:xfrm>
            <a:off x="1572424" y="1714500"/>
            <a:ext cx="6079300" cy="4024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descr="Slide02.jpg" id="103" name="Google Shape;103;p4"/>
          <p:cNvPicPr preferRelativeResize="0"/>
          <p:nvPr/>
        </p:nvPicPr>
        <p:blipFill rotWithShape="1">
          <a:blip r:embed="rId3">
            <a:alphaModFix/>
          </a:blip>
          <a:srcRect b="0" l="0" r="0" t="0"/>
          <a:stretch/>
        </p:blipFill>
        <p:spPr>
          <a:xfrm>
            <a:off x="-96837" y="0"/>
            <a:ext cx="9144000" cy="6858000"/>
          </a:xfrm>
          <a:prstGeom prst="rect">
            <a:avLst/>
          </a:prstGeom>
          <a:noFill/>
          <a:ln>
            <a:noFill/>
          </a:ln>
        </p:spPr>
      </p:pic>
      <p:sp>
        <p:nvSpPr>
          <p:cNvPr id="104" name="Google Shape;104;p4"/>
          <p:cNvSpPr txBox="1"/>
          <p:nvPr/>
        </p:nvSpPr>
        <p:spPr>
          <a:xfrm>
            <a:off x="1100125" y="1971675"/>
            <a:ext cx="5405700" cy="384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entury Gothic"/>
              <a:buNone/>
            </a:pPr>
            <a:r>
              <a:rPr b="1" i="0" lang="en-US" sz="2400" u="none">
                <a:solidFill>
                  <a:schemeClr val="dk1"/>
                </a:solidFill>
                <a:latin typeface="Comfortaa"/>
                <a:ea typeface="Comfortaa"/>
                <a:cs typeface="Comfortaa"/>
                <a:sym typeface="Comfortaa"/>
              </a:rPr>
              <a:t>Morning: </a:t>
            </a:r>
            <a:r>
              <a:rPr i="0" lang="en-US" sz="2400" u="none">
                <a:solidFill>
                  <a:schemeClr val="dk1"/>
                </a:solidFill>
                <a:latin typeface="Comfortaa"/>
                <a:ea typeface="Comfortaa"/>
                <a:cs typeface="Comfortaa"/>
                <a:sym typeface="Comfortaa"/>
              </a:rPr>
              <a:t>Morning Meeting, Language</a:t>
            </a:r>
            <a:r>
              <a:rPr lang="en-US">
                <a:latin typeface="Comfortaa"/>
                <a:ea typeface="Comfortaa"/>
                <a:cs typeface="Comfortaa"/>
                <a:sym typeface="Comfortaa"/>
              </a:rPr>
              <a:t> </a:t>
            </a:r>
            <a:r>
              <a:rPr i="0" lang="en-US" sz="2400" u="none">
                <a:solidFill>
                  <a:schemeClr val="dk1"/>
                </a:solidFill>
                <a:latin typeface="Comfortaa"/>
                <a:ea typeface="Comfortaa"/>
                <a:cs typeface="Comfortaa"/>
                <a:sym typeface="Comfortaa"/>
              </a:rPr>
              <a:t>Arts, Movement Breaks </a:t>
            </a:r>
            <a:endParaRPr>
              <a:latin typeface="Comfortaa"/>
              <a:ea typeface="Comfortaa"/>
              <a:cs typeface="Comfortaa"/>
              <a:sym typeface="Comfortaa"/>
            </a:endParaRPr>
          </a:p>
          <a:p>
            <a:pPr indent="0" lvl="0" marL="0" marR="0" rtl="0" algn="l">
              <a:lnSpc>
                <a:spcPct val="100000"/>
              </a:lnSpc>
              <a:spcBef>
                <a:spcPts val="1200"/>
              </a:spcBef>
              <a:spcAft>
                <a:spcPts val="0"/>
              </a:spcAft>
              <a:buClr>
                <a:schemeClr val="dk1"/>
              </a:buClr>
              <a:buSzPts val="2400"/>
              <a:buFont typeface="Century Gothic"/>
              <a:buNone/>
            </a:pPr>
            <a:r>
              <a:t/>
            </a:r>
            <a:endParaRPr b="1" sz="2400">
              <a:solidFill>
                <a:schemeClr val="dk1"/>
              </a:solidFill>
              <a:latin typeface="Comfortaa"/>
              <a:ea typeface="Comfortaa"/>
              <a:cs typeface="Comfortaa"/>
              <a:sym typeface="Comfortaa"/>
            </a:endParaRPr>
          </a:p>
          <a:p>
            <a:pPr indent="0" lvl="0" marL="0" marR="0" rtl="0" algn="l">
              <a:lnSpc>
                <a:spcPct val="100000"/>
              </a:lnSpc>
              <a:spcBef>
                <a:spcPts val="1200"/>
              </a:spcBef>
              <a:spcAft>
                <a:spcPts val="0"/>
              </a:spcAft>
              <a:buClr>
                <a:schemeClr val="dk1"/>
              </a:buClr>
              <a:buSzPts val="2400"/>
              <a:buFont typeface="Century Gothic"/>
              <a:buNone/>
            </a:pPr>
            <a:r>
              <a:rPr b="1" i="0" lang="en-US" sz="2400" u="none">
                <a:solidFill>
                  <a:schemeClr val="dk1"/>
                </a:solidFill>
                <a:latin typeface="Comfortaa"/>
                <a:ea typeface="Comfortaa"/>
                <a:cs typeface="Comfortaa"/>
                <a:sym typeface="Comfortaa"/>
              </a:rPr>
              <a:t>Lunch &amp; Recess: </a:t>
            </a:r>
            <a:r>
              <a:rPr i="0" lang="en-US" sz="2400" u="none">
                <a:solidFill>
                  <a:schemeClr val="dk1"/>
                </a:solidFill>
                <a:latin typeface="Comfortaa"/>
                <a:ea typeface="Comfortaa"/>
                <a:cs typeface="Comfortaa"/>
                <a:sym typeface="Comfortaa"/>
              </a:rPr>
              <a:t>11:15 – 12:15</a:t>
            </a:r>
            <a:endParaRPr>
              <a:latin typeface="Comfortaa"/>
              <a:ea typeface="Comfortaa"/>
              <a:cs typeface="Comfortaa"/>
              <a:sym typeface="Comfortaa"/>
            </a:endParaRPr>
          </a:p>
          <a:p>
            <a:pPr indent="0" lvl="0" marL="0" marR="0" rtl="0" algn="l">
              <a:lnSpc>
                <a:spcPct val="100000"/>
              </a:lnSpc>
              <a:spcBef>
                <a:spcPts val="1200"/>
              </a:spcBef>
              <a:spcAft>
                <a:spcPts val="0"/>
              </a:spcAft>
              <a:buClr>
                <a:schemeClr val="dk1"/>
              </a:buClr>
              <a:buSzPts val="2400"/>
              <a:buFont typeface="Arial"/>
              <a:buNone/>
            </a:pPr>
            <a:r>
              <a:t/>
            </a:r>
            <a:endParaRPr b="1" i="0" sz="2400" u="none">
              <a:solidFill>
                <a:schemeClr val="dk1"/>
              </a:solidFill>
              <a:latin typeface="Comfortaa"/>
              <a:ea typeface="Comfortaa"/>
              <a:cs typeface="Comfortaa"/>
              <a:sym typeface="Comfortaa"/>
            </a:endParaRPr>
          </a:p>
          <a:p>
            <a:pPr indent="0" lvl="0" marL="0" marR="0" rtl="0" algn="l">
              <a:lnSpc>
                <a:spcPct val="100000"/>
              </a:lnSpc>
              <a:spcBef>
                <a:spcPts val="1200"/>
              </a:spcBef>
              <a:spcAft>
                <a:spcPts val="0"/>
              </a:spcAft>
              <a:buClr>
                <a:schemeClr val="dk1"/>
              </a:buClr>
              <a:buSzPts val="2400"/>
              <a:buFont typeface="Century Gothic"/>
              <a:buNone/>
            </a:pPr>
            <a:r>
              <a:rPr b="1" i="0" lang="en-US" sz="2400" u="none">
                <a:solidFill>
                  <a:schemeClr val="dk1"/>
                </a:solidFill>
                <a:latin typeface="Comfortaa"/>
                <a:ea typeface="Comfortaa"/>
                <a:cs typeface="Comfortaa"/>
                <a:sym typeface="Comfortaa"/>
              </a:rPr>
              <a:t>Afternoon: </a:t>
            </a:r>
            <a:r>
              <a:rPr i="0" lang="en-US" sz="2400" u="none">
                <a:solidFill>
                  <a:schemeClr val="dk1"/>
                </a:solidFill>
                <a:latin typeface="Comfortaa"/>
                <a:ea typeface="Comfortaa"/>
                <a:cs typeface="Comfortaa"/>
                <a:sym typeface="Comfortaa"/>
              </a:rPr>
              <a:t>Math, Snack, Specials, Content (Social Studies &amp; Science)</a:t>
            </a:r>
            <a:r>
              <a:rPr b="0" i="0" lang="en-US" sz="2400" u="none">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descr="Slide03.jpg" id="109" name="Google Shape;109;p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0" name="Google Shape;110;p5"/>
          <p:cNvSpPr txBox="1"/>
          <p:nvPr/>
        </p:nvSpPr>
        <p:spPr>
          <a:xfrm>
            <a:off x="1220775" y="786650"/>
            <a:ext cx="5318700" cy="1000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5000"/>
              <a:buFont typeface="Bilbo"/>
              <a:buNone/>
            </a:pPr>
            <a:r>
              <a:rPr b="1" i="0" lang="en-US" sz="6000" u="none">
                <a:solidFill>
                  <a:schemeClr val="dk1"/>
                </a:solidFill>
                <a:latin typeface="Amatic SC"/>
                <a:ea typeface="Amatic SC"/>
                <a:cs typeface="Amatic SC"/>
                <a:sym typeface="Amatic SC"/>
              </a:rPr>
              <a:t>Specials</a:t>
            </a:r>
            <a:endParaRPr sz="6000">
              <a:latin typeface="Amatic SC"/>
              <a:ea typeface="Amatic SC"/>
              <a:cs typeface="Amatic SC"/>
              <a:sym typeface="Amatic SC"/>
            </a:endParaRPr>
          </a:p>
          <a:p>
            <a:pPr indent="0" lvl="0" marL="0" marR="0" rtl="0" algn="l">
              <a:lnSpc>
                <a:spcPct val="100000"/>
              </a:lnSpc>
              <a:spcBef>
                <a:spcPts val="0"/>
              </a:spcBef>
              <a:spcAft>
                <a:spcPts val="0"/>
              </a:spcAft>
              <a:buNone/>
            </a:pPr>
            <a:r>
              <a:t/>
            </a:r>
            <a:endParaRPr b="1" i="0" sz="5000" u="none">
              <a:solidFill>
                <a:schemeClr val="dk1"/>
              </a:solidFill>
              <a:latin typeface="Bilbo"/>
              <a:ea typeface="Bilbo"/>
              <a:cs typeface="Bilbo"/>
              <a:sym typeface="Bilbo"/>
            </a:endParaRPr>
          </a:p>
        </p:txBody>
      </p:sp>
      <p:sp>
        <p:nvSpPr>
          <p:cNvPr id="111" name="Google Shape;111;p5"/>
          <p:cNvSpPr txBox="1"/>
          <p:nvPr/>
        </p:nvSpPr>
        <p:spPr>
          <a:xfrm>
            <a:off x="1220787" y="1827212"/>
            <a:ext cx="67897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 name="Google Shape;112;p5"/>
          <p:cNvSpPr txBox="1"/>
          <p:nvPr/>
        </p:nvSpPr>
        <p:spPr>
          <a:xfrm>
            <a:off x="1608137" y="2243137"/>
            <a:ext cx="640238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 name="Google Shape;113;p5"/>
          <p:cNvSpPr txBox="1"/>
          <p:nvPr/>
        </p:nvSpPr>
        <p:spPr>
          <a:xfrm>
            <a:off x="2431325" y="2055800"/>
            <a:ext cx="7301700" cy="4248000"/>
          </a:xfrm>
          <a:prstGeom prst="rect">
            <a:avLst/>
          </a:prstGeom>
          <a:noFill/>
          <a:ln>
            <a:noFill/>
          </a:ln>
        </p:spPr>
        <p:txBody>
          <a:bodyPr anchorCtr="0" anchor="t" bIns="45700" lIns="91425" spcFirstLastPara="1" rIns="91425" wrap="square" tIns="45700">
            <a:spAutoFit/>
          </a:bodyPr>
          <a:lstStyle/>
          <a:p>
            <a:pPr indent="-546100" lvl="0" marL="457200" marR="0" rtl="0" algn="l">
              <a:lnSpc>
                <a:spcPct val="100000"/>
              </a:lnSpc>
              <a:spcBef>
                <a:spcPts val="0"/>
              </a:spcBef>
              <a:spcAft>
                <a:spcPts val="0"/>
              </a:spcAft>
              <a:buClr>
                <a:schemeClr val="dk1"/>
              </a:buClr>
              <a:buSzPts val="5000"/>
              <a:buFont typeface="Comfortaa"/>
              <a:buChar char="-"/>
            </a:pPr>
            <a:r>
              <a:rPr i="0" lang="en-US" sz="5000" u="none">
                <a:solidFill>
                  <a:schemeClr val="dk1"/>
                </a:solidFill>
                <a:latin typeface="Comfortaa"/>
                <a:ea typeface="Comfortaa"/>
                <a:cs typeface="Comfortaa"/>
                <a:sym typeface="Comfortaa"/>
              </a:rPr>
              <a:t>Library</a:t>
            </a:r>
            <a:endParaRPr sz="5000">
              <a:solidFill>
                <a:schemeClr val="dk1"/>
              </a:solidFill>
              <a:latin typeface="Comfortaa"/>
              <a:ea typeface="Comfortaa"/>
              <a:cs typeface="Comfortaa"/>
              <a:sym typeface="Comfortaa"/>
            </a:endParaRPr>
          </a:p>
          <a:p>
            <a:pPr indent="-546100" lvl="0" marL="457200" marR="0" rtl="0" algn="l">
              <a:lnSpc>
                <a:spcPct val="100000"/>
              </a:lnSpc>
              <a:spcBef>
                <a:spcPts val="0"/>
              </a:spcBef>
              <a:spcAft>
                <a:spcPts val="0"/>
              </a:spcAft>
              <a:buClr>
                <a:schemeClr val="dk1"/>
              </a:buClr>
              <a:buSzPts val="5000"/>
              <a:buFont typeface="Comfortaa"/>
              <a:buChar char="-"/>
            </a:pPr>
            <a:r>
              <a:rPr i="0" lang="en-US" sz="5000" u="none">
                <a:solidFill>
                  <a:schemeClr val="dk1"/>
                </a:solidFill>
                <a:latin typeface="Comfortaa"/>
                <a:ea typeface="Comfortaa"/>
                <a:cs typeface="Comfortaa"/>
                <a:sym typeface="Comfortaa"/>
              </a:rPr>
              <a:t>Art</a:t>
            </a:r>
            <a:endParaRPr sz="5000">
              <a:solidFill>
                <a:schemeClr val="dk1"/>
              </a:solidFill>
              <a:latin typeface="Comfortaa"/>
              <a:ea typeface="Comfortaa"/>
              <a:cs typeface="Comfortaa"/>
              <a:sym typeface="Comfortaa"/>
            </a:endParaRPr>
          </a:p>
          <a:p>
            <a:pPr indent="-546100" lvl="0" marL="457200" marR="0" rtl="0" algn="l">
              <a:lnSpc>
                <a:spcPct val="100000"/>
              </a:lnSpc>
              <a:spcBef>
                <a:spcPts val="0"/>
              </a:spcBef>
              <a:spcAft>
                <a:spcPts val="0"/>
              </a:spcAft>
              <a:buClr>
                <a:schemeClr val="dk1"/>
              </a:buClr>
              <a:buSzPts val="5000"/>
              <a:buFont typeface="Comfortaa"/>
              <a:buChar char="-"/>
            </a:pPr>
            <a:r>
              <a:rPr i="0" lang="en-US" sz="5000" u="none">
                <a:solidFill>
                  <a:schemeClr val="dk1"/>
                </a:solidFill>
                <a:latin typeface="Comfortaa"/>
                <a:ea typeface="Comfortaa"/>
                <a:cs typeface="Comfortaa"/>
                <a:sym typeface="Comfortaa"/>
              </a:rPr>
              <a:t>Music</a:t>
            </a:r>
            <a:endParaRPr sz="5000">
              <a:latin typeface="Comfortaa"/>
              <a:ea typeface="Comfortaa"/>
              <a:cs typeface="Comfortaa"/>
              <a:sym typeface="Comfortaa"/>
            </a:endParaRPr>
          </a:p>
          <a:p>
            <a:pPr indent="-546100" lvl="0" marL="457200" marR="0" rtl="0" algn="l">
              <a:lnSpc>
                <a:spcPct val="100000"/>
              </a:lnSpc>
              <a:spcBef>
                <a:spcPts val="0"/>
              </a:spcBef>
              <a:spcAft>
                <a:spcPts val="0"/>
              </a:spcAft>
              <a:buClr>
                <a:schemeClr val="dk1"/>
              </a:buClr>
              <a:buSzPts val="5000"/>
              <a:buFont typeface="Comfortaa"/>
              <a:buChar char="-"/>
            </a:pPr>
            <a:r>
              <a:rPr i="0" lang="en-US" sz="5000" u="none">
                <a:solidFill>
                  <a:schemeClr val="dk1"/>
                </a:solidFill>
                <a:latin typeface="Comfortaa"/>
                <a:ea typeface="Comfortaa"/>
                <a:cs typeface="Comfortaa"/>
                <a:sym typeface="Comfortaa"/>
              </a:rPr>
              <a:t>Spanish</a:t>
            </a:r>
            <a:endParaRPr sz="5000">
              <a:solidFill>
                <a:schemeClr val="dk1"/>
              </a:solidFill>
              <a:latin typeface="Comfortaa"/>
              <a:ea typeface="Comfortaa"/>
              <a:cs typeface="Comfortaa"/>
              <a:sym typeface="Comfortaa"/>
            </a:endParaRPr>
          </a:p>
          <a:p>
            <a:pPr indent="-546100" lvl="0" marL="457200" marR="0" rtl="0" algn="l">
              <a:lnSpc>
                <a:spcPct val="100000"/>
              </a:lnSpc>
              <a:spcBef>
                <a:spcPts val="0"/>
              </a:spcBef>
              <a:spcAft>
                <a:spcPts val="0"/>
              </a:spcAft>
              <a:buClr>
                <a:schemeClr val="dk1"/>
              </a:buClr>
              <a:buSzPts val="5000"/>
              <a:buFont typeface="Comfortaa"/>
              <a:buChar char="-"/>
            </a:pPr>
            <a:r>
              <a:rPr i="0" lang="en-US" sz="5000" u="none">
                <a:solidFill>
                  <a:schemeClr val="dk1"/>
                </a:solidFill>
                <a:latin typeface="Comfortaa"/>
                <a:ea typeface="Comfortaa"/>
                <a:cs typeface="Comfortaa"/>
                <a:sym typeface="Comfortaa"/>
              </a:rPr>
              <a:t>P.E.</a:t>
            </a:r>
            <a:endParaRPr sz="5000">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3000"/>
              <a:buFont typeface="Arial"/>
              <a:buNone/>
            </a:pPr>
            <a:r>
              <a:t/>
            </a:r>
            <a:endParaRPr b="0" i="0" sz="3000" u="non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3000"/>
              <a:buFont typeface="Arial"/>
              <a:buNone/>
            </a:pPr>
            <a:r>
              <a:t/>
            </a:r>
            <a:endParaRPr b="0" i="0" sz="3000" u="non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3000"/>
              <a:buFont typeface="Century Gothic"/>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descr="Slide04.jpg" id="118" name="Google Shape;118;p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9" name="Google Shape;119;p6"/>
          <p:cNvSpPr txBox="1"/>
          <p:nvPr/>
        </p:nvSpPr>
        <p:spPr>
          <a:xfrm>
            <a:off x="1300162" y="2627312"/>
            <a:ext cx="31178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0" name="Google Shape;120;p6"/>
          <p:cNvSpPr txBox="1"/>
          <p:nvPr/>
        </p:nvSpPr>
        <p:spPr>
          <a:xfrm>
            <a:off x="1300162" y="2420937"/>
            <a:ext cx="3117850" cy="41084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Phonemic Awareness &amp; Phonics Instruction </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Shared and Guided Reading</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Poems, Rhymes, Songs</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Concept of Print</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Fiction/Nonfiction Texts</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Upper and Lowercase Letters</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First and Last Names</a:t>
            </a:r>
            <a:endParaRPr/>
          </a:p>
        </p:txBody>
      </p:sp>
      <p:sp>
        <p:nvSpPr>
          <p:cNvPr id="121" name="Google Shape;121;p6"/>
          <p:cNvSpPr txBox="1"/>
          <p:nvPr/>
        </p:nvSpPr>
        <p:spPr>
          <a:xfrm>
            <a:off x="4856162" y="2292350"/>
            <a:ext cx="3668712" cy="4124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Century Gothic"/>
              <a:buNone/>
            </a:pPr>
            <a:r>
              <a:rPr i="0" lang="en-US" sz="1600" u="none">
                <a:solidFill>
                  <a:schemeClr val="dk1"/>
                </a:solidFill>
                <a:latin typeface="Comfortaa"/>
                <a:ea typeface="Comfortaa"/>
                <a:cs typeface="Comfortaa"/>
                <a:sym typeface="Comfortaa"/>
              </a:rPr>
              <a:t>Lucy Calkins- Writers Workshop Curriculum</a:t>
            </a:r>
            <a:endParaRPr>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600"/>
              <a:buFont typeface="Arial"/>
              <a:buNone/>
            </a:pPr>
            <a:r>
              <a:t/>
            </a:r>
            <a:endParaRPr i="0" sz="1600" u="sng">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600"/>
              <a:buFont typeface="Century Gothic"/>
              <a:buNone/>
            </a:pPr>
            <a:r>
              <a:rPr i="0" lang="en-US" sz="1600" u="sng">
                <a:solidFill>
                  <a:schemeClr val="dk1"/>
                </a:solidFill>
                <a:latin typeface="Comfortaa"/>
                <a:ea typeface="Comfortaa"/>
                <a:cs typeface="Comfortaa"/>
                <a:sym typeface="Comfortaa"/>
              </a:rPr>
              <a:t>Handwriting Without Tears</a:t>
            </a:r>
            <a:r>
              <a:rPr i="0" lang="en-US" sz="1600" u="none">
                <a:solidFill>
                  <a:schemeClr val="dk1"/>
                </a:solidFill>
                <a:latin typeface="Comfortaa"/>
                <a:ea typeface="Comfortaa"/>
                <a:cs typeface="Comfortaa"/>
                <a:sym typeface="Comfortaa"/>
              </a:rPr>
              <a:t> (letter formation)</a:t>
            </a:r>
            <a:endParaRPr>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600"/>
              <a:buFont typeface="Arial"/>
              <a:buNone/>
            </a:pPr>
            <a:r>
              <a:t/>
            </a:r>
            <a:endParaRPr i="0" sz="1600" u="non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400"/>
              <a:buFont typeface="Century Gothic"/>
              <a:buNone/>
            </a:pPr>
            <a:r>
              <a:rPr i="0" lang="en-US" sz="1400" u="none">
                <a:solidFill>
                  <a:schemeClr val="dk1"/>
                </a:solidFill>
                <a:latin typeface="Comfortaa"/>
                <a:ea typeface="Comfortaa"/>
                <a:cs typeface="Comfortaa"/>
                <a:sym typeface="Comfortaa"/>
              </a:rPr>
              <a:t>Recognize Upper and Lowercase Letters</a:t>
            </a:r>
            <a:endParaRPr>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600"/>
              <a:buFont typeface="Arial"/>
              <a:buNone/>
            </a:pPr>
            <a:r>
              <a:t/>
            </a:r>
            <a:endParaRPr i="0" sz="1600" u="non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600"/>
              <a:buFont typeface="Century Gothic"/>
              <a:buNone/>
            </a:pPr>
            <a:r>
              <a:rPr i="0" lang="en-US" sz="1600" u="none">
                <a:solidFill>
                  <a:schemeClr val="dk1"/>
                </a:solidFill>
                <a:latin typeface="Comfortaa"/>
                <a:ea typeface="Comfortaa"/>
                <a:cs typeface="Comfortaa"/>
                <a:sym typeface="Comfortaa"/>
              </a:rPr>
              <a:t>Beginning/ending/medial sounds in words</a:t>
            </a:r>
            <a:endParaRPr>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600"/>
              <a:buFont typeface="Arial"/>
              <a:buNone/>
            </a:pPr>
            <a:r>
              <a:t/>
            </a:r>
            <a:endParaRPr i="0" sz="1600" u="non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600"/>
              <a:buFont typeface="Century Gothic"/>
              <a:buNone/>
            </a:pPr>
            <a:r>
              <a:rPr i="0" lang="en-US" sz="1600" u="none">
                <a:solidFill>
                  <a:schemeClr val="dk1"/>
                </a:solidFill>
                <a:latin typeface="Comfortaa"/>
                <a:ea typeface="Comfortaa"/>
                <a:cs typeface="Comfortaa"/>
                <a:sym typeface="Comfortaa"/>
              </a:rPr>
              <a:t>Labeling pictures</a:t>
            </a:r>
            <a:endParaRPr>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600"/>
              <a:buFont typeface="Century Gothic"/>
              <a:buNone/>
            </a:pPr>
            <a:r>
              <a:rPr i="0" lang="en-US" sz="1600" u="none">
                <a:solidFill>
                  <a:schemeClr val="dk1"/>
                </a:solidFill>
                <a:latin typeface="Comfortaa"/>
                <a:ea typeface="Comfortaa"/>
                <a:cs typeface="Comfortaa"/>
                <a:sym typeface="Comfortaa"/>
              </a:rPr>
              <a:t>Quick words</a:t>
            </a:r>
            <a:endParaRPr>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600"/>
              <a:buFont typeface="Arial"/>
              <a:buNone/>
            </a:pPr>
            <a:r>
              <a:t/>
            </a:r>
            <a:endParaRPr i="0" sz="1600" u="none">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600"/>
              <a:buFont typeface="Century Gothic"/>
              <a:buNone/>
            </a:pPr>
            <a:r>
              <a:rPr i="0" lang="en-US" sz="1600" u="none">
                <a:solidFill>
                  <a:schemeClr val="dk1"/>
                </a:solidFill>
                <a:latin typeface="Comfortaa"/>
                <a:ea typeface="Comfortaa"/>
                <a:cs typeface="Comfortaa"/>
                <a:sym typeface="Comfortaa"/>
              </a:rPr>
              <a:t>Write for a variety of purposes</a:t>
            </a:r>
            <a:endParaRPr>
              <a:latin typeface="Comfortaa"/>
              <a:ea typeface="Comfortaa"/>
              <a:cs typeface="Comfortaa"/>
              <a:sym typeface="Comfortaa"/>
            </a:endParaRPr>
          </a:p>
          <a:p>
            <a:pPr indent="0" lvl="0" marL="0" marR="0" rtl="0" algn="l">
              <a:lnSpc>
                <a:spcPct val="100000"/>
              </a:lnSpc>
              <a:spcBef>
                <a:spcPts val="0"/>
              </a:spcBef>
              <a:spcAft>
                <a:spcPts val="0"/>
              </a:spcAft>
              <a:buNone/>
            </a:pPr>
            <a:r>
              <a:t/>
            </a:r>
            <a:endParaRPr b="0" i="0" sz="1600" u="none">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descr="Slide05.jpg" id="126" name="Google Shape;126;p7"/>
          <p:cNvPicPr preferRelativeResize="0"/>
          <p:nvPr/>
        </p:nvPicPr>
        <p:blipFill rotWithShape="1">
          <a:blip r:embed="rId3">
            <a:alphaModFix/>
          </a:blip>
          <a:srcRect b="0" l="0" r="0" t="0"/>
          <a:stretch/>
        </p:blipFill>
        <p:spPr>
          <a:xfrm>
            <a:off x="0" y="14287"/>
            <a:ext cx="9144000" cy="6858000"/>
          </a:xfrm>
          <a:prstGeom prst="rect">
            <a:avLst/>
          </a:prstGeom>
          <a:noFill/>
          <a:ln>
            <a:noFill/>
          </a:ln>
        </p:spPr>
      </p:pic>
      <p:sp>
        <p:nvSpPr>
          <p:cNvPr id="127" name="Google Shape;127;p7"/>
          <p:cNvSpPr txBox="1"/>
          <p:nvPr/>
        </p:nvSpPr>
        <p:spPr>
          <a:xfrm>
            <a:off x="1282700" y="2284412"/>
            <a:ext cx="3268662" cy="3970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Numbers 1-100</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More, Fewer, Same</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Graphing</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Comparing sets</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Before/After</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Part/Whole relationships </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Counting forwards and backwards </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Counting by10’s</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Coins/Measurement </a:t>
            </a:r>
            <a:endParaRPr>
              <a:latin typeface="Comfortaa"/>
              <a:ea typeface="Comfortaa"/>
              <a:cs typeface="Comfortaa"/>
              <a:sym typeface="Comfortaa"/>
            </a:endParaRPr>
          </a:p>
        </p:txBody>
      </p:sp>
      <p:sp>
        <p:nvSpPr>
          <p:cNvPr id="128" name="Google Shape;128;p7"/>
          <p:cNvSpPr txBox="1"/>
          <p:nvPr/>
        </p:nvSpPr>
        <p:spPr>
          <a:xfrm>
            <a:off x="5022850" y="2236787"/>
            <a:ext cx="3649662" cy="38322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Seasons</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Habitat</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Five Senses</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Matter</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Magnetism</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1800" u="none">
                <a:solidFill>
                  <a:schemeClr val="dk1"/>
                </a:solidFill>
                <a:latin typeface="Comfortaa"/>
                <a:ea typeface="Comfortaa"/>
                <a:cs typeface="Comfortaa"/>
                <a:sym typeface="Comfortaa"/>
              </a:rPr>
              <a:t>Plant/Animal Life Processes</a:t>
            </a:r>
            <a:endParaRPr>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descr="Slide06.jpg" id="133" name="Google Shape;133;p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4" name="Google Shape;134;p8"/>
          <p:cNvSpPr txBox="1"/>
          <p:nvPr/>
        </p:nvSpPr>
        <p:spPr>
          <a:xfrm>
            <a:off x="2844800" y="2400300"/>
            <a:ext cx="5106600" cy="415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entury Gothic"/>
              <a:buNone/>
            </a:pPr>
            <a:r>
              <a:rPr i="0" lang="en-US" sz="2400" u="none">
                <a:solidFill>
                  <a:schemeClr val="dk1"/>
                </a:solidFill>
                <a:latin typeface="Comfortaa"/>
                <a:ea typeface="Comfortaa"/>
                <a:cs typeface="Comfortaa"/>
                <a:sym typeface="Comfortaa"/>
              </a:rPr>
              <a:t>Good citizenship</a:t>
            </a:r>
            <a:endParaRPr sz="2400">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2400" u="none">
                <a:solidFill>
                  <a:schemeClr val="dk1"/>
                </a:solidFill>
                <a:latin typeface="Comfortaa"/>
                <a:ea typeface="Comfortaa"/>
                <a:cs typeface="Comfortaa"/>
                <a:sym typeface="Comfortaa"/>
              </a:rPr>
              <a:t>Getting to Know: You/Me/School/Family/Rules</a:t>
            </a:r>
            <a:endParaRPr sz="2400">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2400" u="none">
                <a:solidFill>
                  <a:schemeClr val="dk1"/>
                </a:solidFill>
                <a:latin typeface="Comfortaa"/>
                <a:ea typeface="Comfortaa"/>
                <a:cs typeface="Comfortaa"/>
                <a:sym typeface="Comfortaa"/>
              </a:rPr>
              <a:t>Holidays </a:t>
            </a:r>
            <a:endParaRPr sz="2400">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2400" u="none">
                <a:solidFill>
                  <a:schemeClr val="dk1"/>
                </a:solidFill>
                <a:latin typeface="Comfortaa"/>
                <a:ea typeface="Comfortaa"/>
                <a:cs typeface="Comfortaa"/>
                <a:sym typeface="Comfortaa"/>
              </a:rPr>
              <a:t>Past and Present</a:t>
            </a:r>
            <a:endParaRPr sz="2400">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2400" u="none">
                <a:solidFill>
                  <a:schemeClr val="dk1"/>
                </a:solidFill>
                <a:latin typeface="Comfortaa"/>
                <a:ea typeface="Comfortaa"/>
                <a:cs typeface="Comfortaa"/>
                <a:sym typeface="Comfortaa"/>
              </a:rPr>
              <a:t>Identify State and USA</a:t>
            </a:r>
            <a:endParaRPr sz="2400">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2400" u="none">
                <a:solidFill>
                  <a:schemeClr val="dk1"/>
                </a:solidFill>
                <a:latin typeface="Comfortaa"/>
                <a:ea typeface="Comfortaa"/>
                <a:cs typeface="Comfortaa"/>
                <a:sym typeface="Comfortaa"/>
              </a:rPr>
              <a:t>Community Helpers</a:t>
            </a:r>
            <a:endParaRPr sz="2400">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rPr i="0" lang="en-US" sz="2400" u="none">
                <a:solidFill>
                  <a:schemeClr val="dk1"/>
                </a:solidFill>
                <a:latin typeface="Comfortaa"/>
                <a:ea typeface="Comfortaa"/>
                <a:cs typeface="Comfortaa"/>
                <a:sym typeface="Comfortaa"/>
              </a:rPr>
              <a:t>Maps and Globes</a:t>
            </a:r>
            <a:endParaRPr sz="2400">
              <a:latin typeface="Comfortaa"/>
              <a:ea typeface="Comfortaa"/>
              <a:cs typeface="Comfortaa"/>
              <a:sym typeface="Comfortaa"/>
            </a:endParaRPr>
          </a:p>
          <a:p>
            <a:pPr indent="0" lvl="0" marL="0" marR="0" rtl="0" algn="l">
              <a:lnSpc>
                <a:spcPct val="100000"/>
              </a:lnSpc>
              <a:spcBef>
                <a:spcPts val="900"/>
              </a:spcBef>
              <a:spcAft>
                <a:spcPts val="0"/>
              </a:spcAft>
              <a:buClr>
                <a:schemeClr val="dk1"/>
              </a:buClr>
              <a:buSzPts val="1800"/>
              <a:buFont typeface="Century Gothic"/>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descr="Slide03.jpg" id="139" name="Google Shape;139;p9"/>
          <p:cNvPicPr preferRelativeResize="0"/>
          <p:nvPr/>
        </p:nvPicPr>
        <p:blipFill rotWithShape="1">
          <a:blip r:embed="rId3">
            <a:alphaModFix/>
          </a:blip>
          <a:srcRect b="0" l="0" r="0" t="0"/>
          <a:stretch/>
        </p:blipFill>
        <p:spPr>
          <a:xfrm>
            <a:off x="43650" y="0"/>
            <a:ext cx="9144000" cy="6858000"/>
          </a:xfrm>
          <a:prstGeom prst="rect">
            <a:avLst/>
          </a:prstGeom>
          <a:noFill/>
          <a:ln>
            <a:noFill/>
          </a:ln>
        </p:spPr>
      </p:pic>
      <p:sp>
        <p:nvSpPr>
          <p:cNvPr id="140" name="Google Shape;140;p9"/>
          <p:cNvSpPr txBox="1"/>
          <p:nvPr/>
        </p:nvSpPr>
        <p:spPr>
          <a:xfrm>
            <a:off x="1230300" y="741350"/>
            <a:ext cx="7178700" cy="14781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Century Gothic"/>
              <a:buNone/>
            </a:pPr>
            <a:r>
              <a:rPr b="1" i="0" lang="en-US" sz="8000" u="none">
                <a:solidFill>
                  <a:schemeClr val="dk1"/>
                </a:solidFill>
                <a:latin typeface="Amatic SC"/>
                <a:ea typeface="Amatic SC"/>
                <a:cs typeface="Amatic SC"/>
                <a:sym typeface="Amatic SC"/>
              </a:rPr>
              <a:t>Birthdays </a:t>
            </a:r>
            <a:endParaRPr sz="8000">
              <a:latin typeface="Amatic SC"/>
              <a:ea typeface="Amatic SC"/>
              <a:cs typeface="Amatic SC"/>
              <a:sym typeface="Amatic SC"/>
            </a:endParaRPr>
          </a:p>
          <a:p>
            <a:pPr indent="0" lvl="0" marL="0" marR="0" rtl="0" algn="ctr">
              <a:lnSpc>
                <a:spcPct val="100000"/>
              </a:lnSpc>
              <a:spcBef>
                <a:spcPts val="0"/>
              </a:spcBef>
              <a:spcAft>
                <a:spcPts val="0"/>
              </a:spcAft>
              <a:buNone/>
            </a:pPr>
            <a:r>
              <a:t/>
            </a:r>
            <a:endParaRPr b="1" i="0" sz="3600" u="none">
              <a:solidFill>
                <a:schemeClr val="dk1"/>
              </a:solidFill>
              <a:latin typeface="Century Gothic"/>
              <a:ea typeface="Century Gothic"/>
              <a:cs typeface="Century Gothic"/>
              <a:sym typeface="Century Gothic"/>
            </a:endParaRPr>
          </a:p>
        </p:txBody>
      </p:sp>
      <p:sp>
        <p:nvSpPr>
          <p:cNvPr id="141" name="Google Shape;141;p9"/>
          <p:cNvSpPr txBox="1"/>
          <p:nvPr/>
        </p:nvSpPr>
        <p:spPr>
          <a:xfrm>
            <a:off x="1220787" y="1827212"/>
            <a:ext cx="67897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2" name="Google Shape;142;p9"/>
          <p:cNvSpPr txBox="1"/>
          <p:nvPr/>
        </p:nvSpPr>
        <p:spPr>
          <a:xfrm>
            <a:off x="1608137" y="2243137"/>
            <a:ext cx="640238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3" name="Google Shape;143;p9"/>
          <p:cNvSpPr txBox="1"/>
          <p:nvPr/>
        </p:nvSpPr>
        <p:spPr>
          <a:xfrm>
            <a:off x="1026300" y="1627525"/>
            <a:ext cx="7178700" cy="4564800"/>
          </a:xfrm>
          <a:prstGeom prst="rect">
            <a:avLst/>
          </a:prstGeom>
          <a:noFill/>
          <a:ln>
            <a:noFill/>
          </a:ln>
        </p:spPr>
        <p:txBody>
          <a:bodyPr anchorCtr="0" anchor="t" bIns="45700" lIns="91425" spcFirstLastPara="1" rIns="91425" wrap="square" tIns="45700">
            <a:spAutoFit/>
          </a:bodyPr>
          <a:lstStyle/>
          <a:p>
            <a:pPr indent="-279400" lvl="0" marL="457200" marR="0" rtl="0" algn="l">
              <a:lnSpc>
                <a:spcPct val="100000"/>
              </a:lnSpc>
              <a:spcBef>
                <a:spcPts val="0"/>
              </a:spcBef>
              <a:spcAft>
                <a:spcPts val="0"/>
              </a:spcAft>
              <a:buClr>
                <a:schemeClr val="dk1"/>
              </a:buClr>
              <a:buSzPts val="2800"/>
              <a:buFont typeface="Arial"/>
              <a:buNone/>
            </a:pPr>
            <a:r>
              <a:t/>
            </a:r>
            <a:endParaRPr i="0" sz="2800" u="none">
              <a:solidFill>
                <a:schemeClr val="dk1"/>
              </a:solidFill>
              <a:latin typeface="Comfortaa"/>
              <a:ea typeface="Comfortaa"/>
              <a:cs typeface="Comfortaa"/>
              <a:sym typeface="Comfortaa"/>
            </a:endParaRPr>
          </a:p>
          <a:p>
            <a:pPr indent="-457200" lvl="0" marL="457200" marR="0" rtl="0" algn="l">
              <a:lnSpc>
                <a:spcPct val="100000"/>
              </a:lnSpc>
              <a:spcBef>
                <a:spcPts val="0"/>
              </a:spcBef>
              <a:spcAft>
                <a:spcPts val="0"/>
              </a:spcAft>
              <a:buClr>
                <a:schemeClr val="dk1"/>
              </a:buClr>
              <a:buSzPts val="2800"/>
              <a:buFont typeface="Comfortaa"/>
              <a:buChar char="-"/>
            </a:pPr>
            <a:r>
              <a:rPr i="0" lang="en-US" sz="2800" u="none">
                <a:solidFill>
                  <a:schemeClr val="dk1"/>
                </a:solidFill>
                <a:latin typeface="Comfortaa"/>
                <a:ea typeface="Comfortaa"/>
                <a:cs typeface="Comfortaa"/>
                <a:sym typeface="Comfortaa"/>
              </a:rPr>
              <a:t>You are welcome to bring in small treats for your child on your child’s birthday</a:t>
            </a:r>
            <a:endParaRPr>
              <a:latin typeface="Comfortaa"/>
              <a:ea typeface="Comfortaa"/>
              <a:cs typeface="Comfortaa"/>
              <a:sym typeface="Comfortaa"/>
            </a:endParaRPr>
          </a:p>
          <a:p>
            <a:pPr indent="-457200" lvl="0" marL="457200" marR="0" rtl="0" algn="l">
              <a:lnSpc>
                <a:spcPct val="100000"/>
              </a:lnSpc>
              <a:spcBef>
                <a:spcPts val="0"/>
              </a:spcBef>
              <a:spcAft>
                <a:spcPts val="0"/>
              </a:spcAft>
              <a:buClr>
                <a:schemeClr val="dk1"/>
              </a:buClr>
              <a:buSzPts val="2800"/>
              <a:buFont typeface="Comfortaa"/>
              <a:buChar char="-"/>
            </a:pPr>
            <a:r>
              <a:rPr i="0" lang="en-US" sz="2800" u="none">
                <a:solidFill>
                  <a:schemeClr val="dk1"/>
                </a:solidFill>
                <a:latin typeface="Comfortaa"/>
                <a:ea typeface="Comfortaa"/>
                <a:cs typeface="Comfortaa"/>
                <a:sym typeface="Comfortaa"/>
              </a:rPr>
              <a:t>We can celebrate it during a 20 minute time period between 12:15 pm to 2 pm</a:t>
            </a:r>
            <a:endParaRPr>
              <a:latin typeface="Comfortaa"/>
              <a:ea typeface="Comfortaa"/>
              <a:cs typeface="Comfortaa"/>
              <a:sym typeface="Comfortaa"/>
            </a:endParaRPr>
          </a:p>
          <a:p>
            <a:pPr indent="-457200" lvl="0" marL="457200" marR="0" rtl="0" algn="l">
              <a:lnSpc>
                <a:spcPct val="100000"/>
              </a:lnSpc>
              <a:spcBef>
                <a:spcPts val="0"/>
              </a:spcBef>
              <a:spcAft>
                <a:spcPts val="0"/>
              </a:spcAft>
              <a:buClr>
                <a:schemeClr val="dk1"/>
              </a:buClr>
              <a:buSzPts val="2800"/>
              <a:buFont typeface="Comfortaa"/>
              <a:buChar char="-"/>
            </a:pPr>
            <a:r>
              <a:rPr i="0" lang="en-US" sz="2800" u="none">
                <a:solidFill>
                  <a:schemeClr val="dk1"/>
                </a:solidFill>
                <a:latin typeface="Comfortaa"/>
                <a:ea typeface="Comfortaa"/>
                <a:cs typeface="Comfortaa"/>
                <a:sym typeface="Comfortaa"/>
              </a:rPr>
              <a:t>Please contact and schedule a time with your child’s teacher </a:t>
            </a:r>
            <a:endParaRPr>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descr="Slide07.jpg" id="148" name="Google Shape;148;p1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49" name="Google Shape;149;p13"/>
          <p:cNvSpPr txBox="1"/>
          <p:nvPr/>
        </p:nvSpPr>
        <p:spPr>
          <a:xfrm>
            <a:off x="1190499" y="1720850"/>
            <a:ext cx="6821700" cy="409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Century Gothic"/>
              <a:buNone/>
            </a:pPr>
            <a:r>
              <a:rPr i="0" lang="en-US" sz="2000" u="none">
                <a:solidFill>
                  <a:schemeClr val="dk1"/>
                </a:solidFill>
                <a:latin typeface="Comfortaa"/>
                <a:ea typeface="Comfortaa"/>
                <a:cs typeface="Comfortaa"/>
                <a:sym typeface="Comfortaa"/>
              </a:rPr>
              <a:t>We review rules and reasons behind them in the beginning of the year.</a:t>
            </a:r>
            <a:endParaRPr>
              <a:latin typeface="Comfortaa"/>
              <a:ea typeface="Comfortaa"/>
              <a:cs typeface="Comfortaa"/>
              <a:sym typeface="Comfortaa"/>
            </a:endParaRPr>
          </a:p>
          <a:p>
            <a:pPr indent="0" lvl="0" marL="0" marR="0" rtl="0" algn="ctr">
              <a:lnSpc>
                <a:spcPct val="100000"/>
              </a:lnSpc>
              <a:spcBef>
                <a:spcPts val="1000"/>
              </a:spcBef>
              <a:spcAft>
                <a:spcPts val="0"/>
              </a:spcAft>
              <a:buClr>
                <a:schemeClr val="dk1"/>
              </a:buClr>
              <a:buSzPts val="2000"/>
              <a:buFont typeface="Arial"/>
              <a:buNone/>
            </a:pPr>
            <a:r>
              <a:t/>
            </a:r>
            <a:endParaRPr i="0" sz="2000" u="none">
              <a:solidFill>
                <a:schemeClr val="dk1"/>
              </a:solidFill>
              <a:latin typeface="Comfortaa"/>
              <a:ea typeface="Comfortaa"/>
              <a:cs typeface="Comfortaa"/>
              <a:sym typeface="Comfortaa"/>
            </a:endParaRPr>
          </a:p>
          <a:p>
            <a:pPr indent="0" lvl="0" marL="0" marR="0" rtl="0" algn="ctr">
              <a:lnSpc>
                <a:spcPct val="100000"/>
              </a:lnSpc>
              <a:spcBef>
                <a:spcPts val="1000"/>
              </a:spcBef>
              <a:spcAft>
                <a:spcPts val="0"/>
              </a:spcAft>
              <a:buClr>
                <a:schemeClr val="dk1"/>
              </a:buClr>
              <a:buSzPts val="2000"/>
              <a:buFont typeface="Century Gothic"/>
              <a:buNone/>
            </a:pPr>
            <a:r>
              <a:rPr i="0" lang="en-US" sz="2000" u="none">
                <a:solidFill>
                  <a:schemeClr val="dk1"/>
                </a:solidFill>
                <a:latin typeface="Comfortaa"/>
                <a:ea typeface="Comfortaa"/>
                <a:cs typeface="Comfortaa"/>
                <a:sym typeface="Comfortaa"/>
              </a:rPr>
              <a:t>Students are aware of consequences for their behavior.</a:t>
            </a:r>
            <a:endParaRPr>
              <a:latin typeface="Comfortaa"/>
              <a:ea typeface="Comfortaa"/>
              <a:cs typeface="Comfortaa"/>
              <a:sym typeface="Comfortaa"/>
            </a:endParaRPr>
          </a:p>
          <a:p>
            <a:pPr indent="0" lvl="0" marL="0" marR="0" rtl="0" algn="ctr">
              <a:lnSpc>
                <a:spcPct val="100000"/>
              </a:lnSpc>
              <a:spcBef>
                <a:spcPts val="1000"/>
              </a:spcBef>
              <a:spcAft>
                <a:spcPts val="0"/>
              </a:spcAft>
              <a:buClr>
                <a:schemeClr val="dk1"/>
              </a:buClr>
              <a:buSzPts val="2000"/>
              <a:buFont typeface="Arial"/>
              <a:buNone/>
            </a:pPr>
            <a:r>
              <a:t/>
            </a:r>
            <a:endParaRPr i="0" sz="2000" u="none">
              <a:solidFill>
                <a:schemeClr val="dk1"/>
              </a:solidFill>
              <a:latin typeface="Comfortaa"/>
              <a:ea typeface="Comfortaa"/>
              <a:cs typeface="Comfortaa"/>
              <a:sym typeface="Comfortaa"/>
            </a:endParaRPr>
          </a:p>
          <a:p>
            <a:pPr indent="0" lvl="0" marL="0" marR="0" rtl="0" algn="ctr">
              <a:lnSpc>
                <a:spcPct val="100000"/>
              </a:lnSpc>
              <a:spcBef>
                <a:spcPts val="1000"/>
              </a:spcBef>
              <a:spcAft>
                <a:spcPts val="0"/>
              </a:spcAft>
              <a:buClr>
                <a:schemeClr val="dk1"/>
              </a:buClr>
              <a:buSzPts val="2000"/>
              <a:buFont typeface="Century Gothic"/>
              <a:buNone/>
            </a:pPr>
            <a:r>
              <a:rPr i="0" lang="en-US" sz="2000" u="none">
                <a:solidFill>
                  <a:schemeClr val="dk1"/>
                </a:solidFill>
                <a:latin typeface="Comfortaa"/>
                <a:ea typeface="Comfortaa"/>
                <a:cs typeface="Comfortaa"/>
                <a:sym typeface="Comfortaa"/>
              </a:rPr>
              <a:t>Lots and lots of modeling</a:t>
            </a:r>
            <a:endParaRPr>
              <a:latin typeface="Comfortaa"/>
              <a:ea typeface="Comfortaa"/>
              <a:cs typeface="Comfortaa"/>
              <a:sym typeface="Comfortaa"/>
            </a:endParaRPr>
          </a:p>
          <a:p>
            <a:pPr indent="0" lvl="0" marL="0" marR="0" rtl="0" algn="ctr">
              <a:lnSpc>
                <a:spcPct val="100000"/>
              </a:lnSpc>
              <a:spcBef>
                <a:spcPts val="1000"/>
              </a:spcBef>
              <a:spcAft>
                <a:spcPts val="0"/>
              </a:spcAft>
              <a:buClr>
                <a:schemeClr val="dk1"/>
              </a:buClr>
              <a:buSzPts val="2000"/>
              <a:buFont typeface="Arial"/>
              <a:buNone/>
            </a:pPr>
            <a:r>
              <a:t/>
            </a:r>
            <a:endParaRPr i="0" sz="2000" u="none">
              <a:solidFill>
                <a:schemeClr val="dk1"/>
              </a:solidFill>
              <a:latin typeface="Comfortaa"/>
              <a:ea typeface="Comfortaa"/>
              <a:cs typeface="Comfortaa"/>
              <a:sym typeface="Comfortaa"/>
            </a:endParaRPr>
          </a:p>
          <a:p>
            <a:pPr indent="0" lvl="0" marL="0" marR="0" rtl="0" algn="ctr">
              <a:lnSpc>
                <a:spcPct val="100000"/>
              </a:lnSpc>
              <a:spcBef>
                <a:spcPts val="1000"/>
              </a:spcBef>
              <a:spcAft>
                <a:spcPts val="0"/>
              </a:spcAft>
              <a:buClr>
                <a:schemeClr val="dk1"/>
              </a:buClr>
              <a:buSzPts val="2000"/>
              <a:buFont typeface="Century Gothic"/>
              <a:buNone/>
            </a:pPr>
            <a:r>
              <a:rPr i="0" lang="en-US" sz="2000" u="none">
                <a:solidFill>
                  <a:schemeClr val="dk1"/>
                </a:solidFill>
                <a:latin typeface="Comfortaa"/>
                <a:ea typeface="Comfortaa"/>
                <a:cs typeface="Comfortaa"/>
                <a:sym typeface="Comfortaa"/>
              </a:rPr>
              <a:t>We come up with a Classroom Contract as a class. The students come up with the rules. </a:t>
            </a:r>
            <a:endParaRPr>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2012-09-16T18:49:55Z</dcterms:created>
  <dc:creator>Cassandra Geiser</dc:creator>
</cp:coreProperties>
</file>