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Roboto" panose="020B0604020202020204" charset="0"/>
      <p:regular r:id="rId9"/>
      <p:bold r:id="rId10"/>
      <p:italic r:id="rId11"/>
      <p:boldItalic r:id="rId12"/>
    </p:embeddedFont>
    <p:embeddedFont>
      <p:font typeface="Calibri" panose="020F0502020204030204" pitchFamily="34" charset="0"/>
      <p:regular r:id="rId13"/>
      <p:bold r:id="rId14"/>
      <p:italic r:id="rId15"/>
      <p:boldItalic r:id="rId16"/>
    </p:embeddedFont>
    <p:embeddedFont>
      <p:font typeface="Coming Soon"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Talk w/ Annie - challenges of larger school, w/ only one librarian - not enough time to talk to everyone or teach everything as we have in the past</a:t>
            </a:r>
            <a:endParaRPr/>
          </a:p>
          <a:p>
            <a:pPr marL="457200" lvl="0" indent="-317500" rtl="0">
              <a:spcBef>
                <a:spcPts val="0"/>
              </a:spcBef>
              <a:spcAft>
                <a:spcPts val="0"/>
              </a:spcAft>
              <a:buSzPts val="1400"/>
              <a:buChar char="-"/>
            </a:pPr>
            <a:r>
              <a:rPr lang="en"/>
              <a:t>Look to teachers to determine when use of library is best use of instructional time</a:t>
            </a:r>
            <a:endParaRPr/>
          </a:p>
          <a:p>
            <a:pPr marL="457200" lvl="0" indent="-317500" rtl="0">
              <a:spcBef>
                <a:spcPts val="0"/>
              </a:spcBef>
              <a:spcAft>
                <a:spcPts val="0"/>
              </a:spcAft>
              <a:buSzPts val="1400"/>
              <a:buChar char="-"/>
            </a:pPr>
            <a:r>
              <a:rPr lang="en"/>
              <a:t>Teaching across grade level much more difficult - teachers determine needs</a:t>
            </a:r>
            <a:endParaRPr/>
          </a:p>
          <a:p>
            <a:pPr marL="457200" lvl="0" indent="-317500" rtl="0">
              <a:spcBef>
                <a:spcPts val="0"/>
              </a:spcBef>
              <a:spcAft>
                <a:spcPts val="0"/>
              </a:spcAft>
              <a:buSzPts val="1400"/>
              <a:buChar char="-"/>
            </a:pPr>
            <a:r>
              <a:rPr lang="en"/>
              <a:t>Still supporting!</a:t>
            </a:r>
            <a:endParaRPr/>
          </a:p>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Info Power 1998 - set research-based standards - ALA</a:t>
            </a:r>
            <a:endParaRPr/>
          </a:p>
          <a:p>
            <a:pPr marL="457200" lvl="0" indent="-317500" rtl="0">
              <a:spcBef>
                <a:spcPts val="0"/>
              </a:spcBef>
              <a:spcAft>
                <a:spcPts val="0"/>
              </a:spcAft>
              <a:buSzPts val="1400"/>
              <a:buChar char="-"/>
            </a:pPr>
            <a:r>
              <a:rPr lang="en"/>
              <a:t>Not considered a ‘special’ b/c library does not have a separate curriculum, it is the same as school’s - DIFF than what most of us knew</a:t>
            </a:r>
            <a:endParaRPr/>
          </a:p>
          <a:p>
            <a:pPr marL="457200" lvl="0" indent="-317500" rtl="0">
              <a:spcBef>
                <a:spcPts val="0"/>
              </a:spcBef>
              <a:spcAft>
                <a:spcPts val="0"/>
              </a:spcAft>
              <a:buSzPts val="1400"/>
              <a:buChar char="-"/>
            </a:pPr>
            <a:r>
              <a:rPr lang="en"/>
              <a:t>So the use of lib should be </a:t>
            </a:r>
            <a:r>
              <a:rPr lang="en" b="1"/>
              <a:t>integrated</a:t>
            </a:r>
            <a:r>
              <a:rPr lang="en"/>
              <a:t>, not </a:t>
            </a:r>
            <a:r>
              <a:rPr lang="en" b="1"/>
              <a:t>inserted </a:t>
            </a:r>
            <a:r>
              <a:rPr lang="en"/>
              <a:t>based on students’ needs</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Font typeface="Roboto"/>
              <a:buChar char="-"/>
            </a:pPr>
            <a:r>
              <a:rPr lang="en" sz="1200">
                <a:latin typeface="Roboto"/>
                <a:ea typeface="Roboto"/>
                <a:cs typeface="Roboto"/>
                <a:sym typeface="Roboto"/>
              </a:rPr>
              <a:t>Research found learning in context better than isolation = as needs arise students/class visit lib</a:t>
            </a:r>
            <a:endParaRPr sz="1200">
              <a:latin typeface="Roboto"/>
              <a:ea typeface="Roboto"/>
              <a:cs typeface="Roboto"/>
              <a:sym typeface="Roboto"/>
            </a:endParaRPr>
          </a:p>
          <a:p>
            <a:pPr marL="457200" lvl="0" indent="-304800" rtl="0">
              <a:spcBef>
                <a:spcPts val="0"/>
              </a:spcBef>
              <a:spcAft>
                <a:spcPts val="0"/>
              </a:spcAft>
              <a:buSzPts val="1200"/>
              <a:buFont typeface="Roboto"/>
              <a:buChar char="-"/>
            </a:pPr>
            <a:r>
              <a:rPr lang="en" sz="1200">
                <a:latin typeface="Roboto"/>
                <a:ea typeface="Roboto"/>
                <a:cs typeface="Roboto"/>
                <a:sym typeface="Roboto"/>
              </a:rPr>
              <a:t>Research: info skills retained longer w/ flex </a:t>
            </a:r>
            <a:endParaRPr sz="1200">
              <a:latin typeface="Roboto"/>
              <a:ea typeface="Roboto"/>
              <a:cs typeface="Roboto"/>
              <a:sym typeface="Roboto"/>
            </a:endParaRPr>
          </a:p>
          <a:p>
            <a:pPr marL="457200" lvl="0" indent="-304800" rtl="0">
              <a:spcBef>
                <a:spcPts val="0"/>
              </a:spcBef>
              <a:spcAft>
                <a:spcPts val="0"/>
              </a:spcAft>
              <a:buSzPts val="1200"/>
              <a:buFont typeface="Roboto"/>
              <a:buChar char="-"/>
            </a:pPr>
            <a:r>
              <a:rPr lang="en" sz="1200">
                <a:latin typeface="Roboto"/>
                <a:ea typeface="Roboto"/>
                <a:cs typeface="Roboto"/>
                <a:sym typeface="Roboto"/>
              </a:rPr>
              <a:t>Stud also need regular practice finding books THEY are interested in, to foster desire to read/learn = research says more circ w/ flex</a:t>
            </a:r>
            <a:endParaRPr sz="1200">
              <a:latin typeface="Roboto"/>
              <a:ea typeface="Roboto"/>
              <a:cs typeface="Roboto"/>
              <a:sym typeface="Roboto"/>
            </a:endParaRPr>
          </a:p>
          <a:p>
            <a:pPr marL="0" lvl="0" indent="0" rtl="0">
              <a:spcBef>
                <a:spcPts val="0"/>
              </a:spcBef>
              <a:spcAft>
                <a:spcPts val="0"/>
              </a:spcAft>
              <a:buNone/>
            </a:pPr>
            <a:endParaRPr sz="1200">
              <a:latin typeface="Roboto"/>
              <a:ea typeface="Roboto"/>
              <a:cs typeface="Roboto"/>
              <a:sym typeface="Roboto"/>
            </a:endParaRPr>
          </a:p>
          <a:p>
            <a:pPr marL="457200" lvl="0" indent="-304800" rtl="0">
              <a:spcBef>
                <a:spcPts val="0"/>
              </a:spcBef>
              <a:spcAft>
                <a:spcPts val="0"/>
              </a:spcAft>
              <a:buSzPts val="1200"/>
              <a:buFont typeface="Roboto"/>
              <a:buChar char="-"/>
            </a:pPr>
            <a:r>
              <a:rPr lang="en" sz="1200">
                <a:latin typeface="Roboto"/>
                <a:ea typeface="Roboto"/>
                <a:cs typeface="Roboto"/>
                <a:sym typeface="Roboto"/>
              </a:rPr>
              <a:t>Allows library to meet you at your ‘point of need’</a:t>
            </a:r>
            <a:endParaRPr sz="1200">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There are stages of working together - in the library, we are shooting for collaboration.</a:t>
            </a:r>
            <a:endParaRPr/>
          </a:p>
          <a:p>
            <a:pPr marL="457200" lvl="0" indent="-317500" rtl="0">
              <a:spcBef>
                <a:spcPts val="0"/>
              </a:spcBef>
              <a:spcAft>
                <a:spcPts val="0"/>
              </a:spcAft>
              <a:buSzPts val="1400"/>
              <a:buChar char="-"/>
            </a:pPr>
            <a:r>
              <a:rPr lang="en"/>
              <a:t>b/c YOU are the expert on subject and students</a:t>
            </a:r>
            <a:endParaRPr/>
          </a:p>
          <a:p>
            <a:pPr marL="457200" lvl="0" indent="-317500" rtl="0">
              <a:spcBef>
                <a:spcPts val="0"/>
              </a:spcBef>
              <a:spcAft>
                <a:spcPts val="0"/>
              </a:spcAft>
              <a:buSzPts val="1400"/>
              <a:buChar char="-"/>
            </a:pPr>
            <a:r>
              <a:rPr lang="en"/>
              <a:t>My expertise is resources, instructional ideas (borrowed), organizing (w/ others) - to help you accomplish a project, go in-depth</a:t>
            </a:r>
            <a:endParaRPr/>
          </a:p>
          <a:p>
            <a:pPr marL="0" lvl="0" indent="0" rtl="0">
              <a:spcBef>
                <a:spcPts val="0"/>
              </a:spcBef>
              <a:spcAft>
                <a:spcPts val="0"/>
              </a:spcAft>
              <a:buNone/>
            </a:pPr>
            <a:endParaRPr/>
          </a:p>
          <a:p>
            <a:pPr marL="0" lvl="0" indent="0">
              <a:spcBef>
                <a:spcPts val="0"/>
              </a:spcBef>
              <a:spcAft>
                <a:spcPts val="0"/>
              </a:spcAft>
              <a:buNone/>
            </a:pPr>
            <a:r>
              <a:rPr lang="en"/>
              <a:t>Planning = usually 1-10 min</a:t>
            </a:r>
            <a:endParaRPr/>
          </a:p>
          <a:p>
            <a:pPr marL="457200" lvl="0" indent="-317500" rtl="0">
              <a:spcBef>
                <a:spcPts val="0"/>
              </a:spcBef>
              <a:spcAft>
                <a:spcPts val="0"/>
              </a:spcAft>
              <a:buSzPts val="1400"/>
              <a:buChar char="-"/>
            </a:pPr>
            <a:r>
              <a:rPr lang="en"/>
              <a:t>Need resources </a:t>
            </a:r>
            <a:endParaRPr/>
          </a:p>
          <a:p>
            <a:pPr marL="457200" lvl="0" indent="-317500">
              <a:spcBef>
                <a:spcPts val="0"/>
              </a:spcBef>
              <a:spcAft>
                <a:spcPts val="0"/>
              </a:spcAft>
              <a:buSzPts val="1400"/>
              <a:buChar char="-"/>
            </a:pPr>
            <a:r>
              <a:rPr lang="en"/>
              <a:t>Check in on who is responsible for what and we both participate in the lessons, whether through whole class instruction or one-on-one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Shape 28"/>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Shape 4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ala.org/aasl/advocacy/resources/statements/flex-sched"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ala.org/aasl/sites/ala.org.aasl/files/content/aaslpubsandjournals/slr/vol9/SLMR_FlexibleScheduling_V9.pdf" TargetMode="External"/><Relationship Id="rId5" Type="http://schemas.openxmlformats.org/officeDocument/2006/relationships/hyperlink" Target="http://libraries.idaho.gov/blogs/jeanniestandal/january-best-practice-month-flexible-scheduling" TargetMode="External"/><Relationship Id="rId4" Type="http://schemas.openxmlformats.org/officeDocument/2006/relationships/hyperlink" Target="http://www.fcps.edu/is/libraryservices/documents/libr_power_findinds_nat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573100" y="266250"/>
            <a:ext cx="3765300" cy="29808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sz="2400">
                <a:latin typeface="Coming Soon"/>
                <a:ea typeface="Coming Soon"/>
                <a:cs typeface="Coming Soon"/>
                <a:sym typeface="Coming Soon"/>
              </a:rPr>
              <a:t>Arlington Public Schools</a:t>
            </a:r>
            <a:endParaRPr sz="2400">
              <a:latin typeface="Coming Soon"/>
              <a:ea typeface="Coming Soon"/>
              <a:cs typeface="Coming Soon"/>
              <a:sym typeface="Coming Soon"/>
            </a:endParaRPr>
          </a:p>
          <a:p>
            <a:pPr marL="0" lvl="0" indent="0" algn="ctr">
              <a:spcBef>
                <a:spcPts val="0"/>
              </a:spcBef>
              <a:spcAft>
                <a:spcPts val="0"/>
              </a:spcAft>
              <a:buNone/>
            </a:pPr>
            <a:r>
              <a:rPr lang="en">
                <a:latin typeface="Coming Soon"/>
                <a:ea typeface="Coming Soon"/>
                <a:cs typeface="Coming Soon"/>
                <a:sym typeface="Coming Soon"/>
              </a:rPr>
              <a:t>Library</a:t>
            </a:r>
            <a:endParaRPr>
              <a:latin typeface="Coming Soon"/>
              <a:ea typeface="Coming Soon"/>
              <a:cs typeface="Coming Soon"/>
              <a:sym typeface="Coming Soon"/>
            </a:endParaRPr>
          </a:p>
          <a:p>
            <a:pPr marL="0" lvl="0" indent="0" algn="ctr">
              <a:spcBef>
                <a:spcPts val="0"/>
              </a:spcBef>
              <a:spcAft>
                <a:spcPts val="0"/>
              </a:spcAft>
              <a:buNone/>
            </a:pPr>
            <a:r>
              <a:rPr lang="en">
                <a:latin typeface="Coming Soon"/>
                <a:ea typeface="Coming Soon"/>
                <a:cs typeface="Coming Soon"/>
                <a:sym typeface="Coming Soon"/>
              </a:rPr>
              <a:t>Best</a:t>
            </a:r>
            <a:endParaRPr>
              <a:latin typeface="Coming Soon"/>
              <a:ea typeface="Coming Soon"/>
              <a:cs typeface="Coming Soon"/>
              <a:sym typeface="Coming Soon"/>
            </a:endParaRPr>
          </a:p>
          <a:p>
            <a:pPr marL="0" lvl="0" indent="0" algn="ctr">
              <a:spcBef>
                <a:spcPts val="0"/>
              </a:spcBef>
              <a:spcAft>
                <a:spcPts val="0"/>
              </a:spcAft>
              <a:buNone/>
            </a:pPr>
            <a:r>
              <a:rPr lang="en">
                <a:latin typeface="Coming Soon"/>
                <a:ea typeface="Coming Soon"/>
                <a:cs typeface="Coming Soon"/>
                <a:sym typeface="Coming Soon"/>
              </a:rPr>
              <a:t>Practices </a:t>
            </a:r>
            <a:endParaRPr>
              <a:latin typeface="Coming Soon"/>
              <a:ea typeface="Coming Soon"/>
              <a:cs typeface="Coming Soon"/>
              <a:sym typeface="Coming Soon"/>
            </a:endParaRPr>
          </a:p>
        </p:txBody>
      </p:sp>
      <p:sp>
        <p:nvSpPr>
          <p:cNvPr id="68" name="Shape 68"/>
          <p:cNvSpPr txBox="1">
            <a:spLocks noGrp="1"/>
          </p:cNvSpPr>
          <p:nvPr>
            <p:ph type="subTitle" idx="1"/>
          </p:nvPr>
        </p:nvSpPr>
        <p:spPr>
          <a:xfrm>
            <a:off x="318875" y="3693900"/>
            <a:ext cx="8222100" cy="13623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2400" b="1">
                <a:solidFill>
                  <a:srgbClr val="FFFF00"/>
                </a:solidFill>
                <a:latin typeface="Coming Soon"/>
                <a:ea typeface="Coming Soon"/>
                <a:cs typeface="Coming Soon"/>
                <a:sym typeface="Coming Soon"/>
              </a:rPr>
              <a:t>The library is an </a:t>
            </a:r>
            <a:r>
              <a:rPr lang="en" sz="2400" b="1" i="1">
                <a:solidFill>
                  <a:srgbClr val="FFFF00"/>
                </a:solidFill>
                <a:latin typeface="Coming Soon"/>
                <a:ea typeface="Coming Soon"/>
                <a:cs typeface="Coming Soon"/>
                <a:sym typeface="Coming Soon"/>
              </a:rPr>
              <a:t>extension </a:t>
            </a:r>
            <a:r>
              <a:rPr lang="en" sz="2400" b="1">
                <a:solidFill>
                  <a:srgbClr val="FFFF00"/>
                </a:solidFill>
                <a:latin typeface="Coming Soon"/>
                <a:ea typeface="Coming Soon"/>
                <a:cs typeface="Coming Soon"/>
                <a:sym typeface="Coming Soon"/>
              </a:rPr>
              <a:t>of the classroom </a:t>
            </a:r>
            <a:endParaRPr sz="2400" b="1">
              <a:solidFill>
                <a:srgbClr val="FFFF00"/>
              </a:solidFill>
              <a:latin typeface="Coming Soon"/>
              <a:ea typeface="Coming Soon"/>
              <a:cs typeface="Coming Soon"/>
              <a:sym typeface="Coming Soon"/>
            </a:endParaRPr>
          </a:p>
          <a:p>
            <a:pPr marL="0" lvl="0" indent="0" algn="ctr">
              <a:spcBef>
                <a:spcPts val="0"/>
              </a:spcBef>
              <a:spcAft>
                <a:spcPts val="0"/>
              </a:spcAft>
              <a:buNone/>
            </a:pPr>
            <a:r>
              <a:rPr lang="en" sz="2400" b="1">
                <a:solidFill>
                  <a:srgbClr val="FFFF00"/>
                </a:solidFill>
                <a:latin typeface="Coming Soon"/>
                <a:ea typeface="Coming Soon"/>
                <a:cs typeface="Coming Soon"/>
                <a:sym typeface="Coming Soon"/>
              </a:rPr>
              <a:t>where information skills are taught within</a:t>
            </a:r>
            <a:endParaRPr sz="2400" b="1">
              <a:solidFill>
                <a:srgbClr val="FFFF00"/>
              </a:solidFill>
              <a:latin typeface="Coming Soon"/>
              <a:ea typeface="Coming Soon"/>
              <a:cs typeface="Coming Soon"/>
              <a:sym typeface="Coming Soon"/>
            </a:endParaRPr>
          </a:p>
          <a:p>
            <a:pPr marL="0" lvl="0" indent="0" algn="ctr">
              <a:spcBef>
                <a:spcPts val="0"/>
              </a:spcBef>
              <a:spcAft>
                <a:spcPts val="0"/>
              </a:spcAft>
              <a:buNone/>
            </a:pPr>
            <a:r>
              <a:rPr lang="en" sz="2400" b="1">
                <a:solidFill>
                  <a:srgbClr val="FFFF00"/>
                </a:solidFill>
                <a:latin typeface="Coming Soon"/>
                <a:ea typeface="Coming Soon"/>
                <a:cs typeface="Coming Soon"/>
                <a:sym typeface="Coming Soon"/>
              </a:rPr>
              <a:t>the context of the classroom curriculum.</a:t>
            </a:r>
            <a:endParaRPr sz="2400" b="1">
              <a:solidFill>
                <a:srgbClr val="FFFF00"/>
              </a:solidFill>
              <a:latin typeface="Coming Soon"/>
              <a:ea typeface="Coming Soon"/>
              <a:cs typeface="Coming Soon"/>
              <a:sym typeface="Coming Soon"/>
            </a:endParaRPr>
          </a:p>
        </p:txBody>
      </p:sp>
      <p:pic>
        <p:nvPicPr>
          <p:cNvPr id="69" name="Shape 69"/>
          <p:cNvPicPr preferRelativeResize="0"/>
          <p:nvPr/>
        </p:nvPicPr>
        <p:blipFill>
          <a:blip r:embed="rId3">
            <a:alphaModFix/>
          </a:blip>
          <a:stretch>
            <a:fillRect/>
          </a:stretch>
        </p:blipFill>
        <p:spPr>
          <a:xfrm>
            <a:off x="4775525" y="266262"/>
            <a:ext cx="3529425" cy="3162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60950" y="444800"/>
            <a:ext cx="8222100" cy="957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Coming Soon"/>
                <a:ea typeface="Coming Soon"/>
                <a:cs typeface="Coming Soon"/>
                <a:sym typeface="Coming Soon"/>
              </a:rPr>
              <a:t>American Library Association’s position statement on flexible scheduling</a:t>
            </a:r>
            <a:endParaRPr>
              <a:latin typeface="Coming Soon"/>
              <a:ea typeface="Coming Soon"/>
              <a:cs typeface="Coming Soon"/>
              <a:sym typeface="Coming Soon"/>
            </a:endParaRPr>
          </a:p>
        </p:txBody>
      </p:sp>
      <p:sp>
        <p:nvSpPr>
          <p:cNvPr id="75" name="Shape 75"/>
          <p:cNvSpPr txBox="1">
            <a:spLocks noGrp="1"/>
          </p:cNvSpPr>
          <p:nvPr>
            <p:ph type="body" idx="1"/>
          </p:nvPr>
        </p:nvSpPr>
        <p:spPr>
          <a:xfrm>
            <a:off x="66800" y="1816925"/>
            <a:ext cx="9017700" cy="3233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900">
                <a:solidFill>
                  <a:srgbClr val="000000"/>
                </a:solidFill>
                <a:latin typeface="Coming Soon"/>
                <a:ea typeface="Coming Soon"/>
                <a:cs typeface="Coming Soon"/>
                <a:sym typeface="Coming Soon"/>
              </a:rPr>
              <a:t>Classes must be flexibly scheduled into the library on an </a:t>
            </a:r>
            <a:r>
              <a:rPr lang="en" sz="1900">
                <a:solidFill>
                  <a:srgbClr val="000000"/>
                </a:solidFill>
                <a:highlight>
                  <a:srgbClr val="FFFF00"/>
                </a:highlight>
                <a:latin typeface="Coming Soon"/>
                <a:ea typeface="Coming Soon"/>
                <a:cs typeface="Coming Soon"/>
                <a:sym typeface="Coming Soon"/>
              </a:rPr>
              <a:t>as needed basis to</a:t>
            </a:r>
            <a:r>
              <a:rPr lang="en" sz="1900">
                <a:solidFill>
                  <a:srgbClr val="000000"/>
                </a:solidFill>
                <a:latin typeface="Coming Soon"/>
                <a:ea typeface="Coming Soon"/>
                <a:cs typeface="Coming Soon"/>
                <a:sym typeface="Coming Soon"/>
              </a:rPr>
              <a:t> </a:t>
            </a:r>
            <a:r>
              <a:rPr lang="en" sz="1900">
                <a:solidFill>
                  <a:srgbClr val="000000"/>
                </a:solidFill>
                <a:highlight>
                  <a:srgbClr val="FFFF00"/>
                </a:highlight>
                <a:latin typeface="Coming Soon"/>
                <a:ea typeface="Coming Soon"/>
                <a:cs typeface="Coming Soon"/>
                <a:sym typeface="Coming Soon"/>
              </a:rPr>
              <a:t>facilitate just-in-time research</a:t>
            </a:r>
            <a:r>
              <a:rPr lang="en" sz="1900">
                <a:solidFill>
                  <a:srgbClr val="000000"/>
                </a:solidFill>
                <a:latin typeface="Coming Soon"/>
                <a:ea typeface="Coming Soon"/>
                <a:cs typeface="Coming Soon"/>
                <a:sym typeface="Coming Soon"/>
              </a:rPr>
              <a:t>, training, and utilization of technology with the guidance of the teacher who is the subject specialist, and the librarian who is the information process specialist. The resulting lesson plans recognize that the </a:t>
            </a:r>
            <a:r>
              <a:rPr lang="en" sz="1900">
                <a:solidFill>
                  <a:srgbClr val="000000"/>
                </a:solidFill>
                <a:highlight>
                  <a:srgbClr val="FFFF00"/>
                </a:highlight>
                <a:latin typeface="Coming Soon"/>
                <a:ea typeface="Coming Soon"/>
                <a:cs typeface="Coming Soon"/>
                <a:sym typeface="Coming Soon"/>
              </a:rPr>
              <a:t>length of the learning experience is dependent on learning needs</a:t>
            </a:r>
            <a:r>
              <a:rPr lang="en" sz="1900">
                <a:solidFill>
                  <a:srgbClr val="000000"/>
                </a:solidFill>
                <a:latin typeface="Coming Soon"/>
                <a:ea typeface="Coming Soon"/>
                <a:cs typeface="Coming Soon"/>
                <a:sym typeface="Coming Soon"/>
              </a:rPr>
              <a:t> rather than a fixed library time. Regularly scheduled classes in the school library to provide teacher release or preparation prohibit this best practice. </a:t>
            </a:r>
            <a:r>
              <a:rPr lang="en" sz="1900">
                <a:solidFill>
                  <a:srgbClr val="000000"/>
                </a:solidFill>
                <a:highlight>
                  <a:srgbClr val="FFFF00"/>
                </a:highlight>
                <a:latin typeface="Coming Soon"/>
                <a:ea typeface="Coming Soon"/>
                <a:cs typeface="Coming Soon"/>
                <a:sym typeface="Coming Soon"/>
              </a:rPr>
              <a:t>Students and teachers must be able to come to the library throughout the day</a:t>
            </a:r>
            <a:r>
              <a:rPr lang="en" sz="1900">
                <a:solidFill>
                  <a:srgbClr val="000000"/>
                </a:solidFill>
                <a:latin typeface="Coming Soon"/>
                <a:ea typeface="Coming Soon"/>
                <a:cs typeface="Coming Soon"/>
                <a:sym typeface="Coming Soon"/>
              </a:rPr>
              <a:t> to use information sources, read for pleasure, and collaborate with other students and teachers.</a:t>
            </a:r>
            <a:endParaRPr sz="1900" baseline="30000">
              <a:solidFill>
                <a:srgbClr val="000000"/>
              </a:solidFill>
              <a:latin typeface="Coming Soon"/>
              <a:ea typeface="Coming Soon"/>
              <a:cs typeface="Coming Soon"/>
              <a:sym typeface="Coming Soon"/>
            </a:endParaRPr>
          </a:p>
          <a:p>
            <a:pPr marL="0" lvl="0" indent="0">
              <a:spcBef>
                <a:spcPts val="1600"/>
              </a:spcBef>
              <a:spcAft>
                <a:spcPts val="1600"/>
              </a:spcAft>
              <a:buNone/>
            </a:pP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03600" y="266225"/>
            <a:ext cx="7790400" cy="1252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a:latin typeface="Coming Soon"/>
                <a:ea typeface="Coming Soon"/>
                <a:cs typeface="Coming Soon"/>
                <a:sym typeface="Coming Soon"/>
              </a:rPr>
              <a:t>Fixed schedules for checking out items.</a:t>
            </a:r>
            <a:endParaRPr sz="2400">
              <a:latin typeface="Coming Soon"/>
              <a:ea typeface="Coming Soon"/>
              <a:cs typeface="Coming Soon"/>
              <a:sym typeface="Coming Soon"/>
            </a:endParaRPr>
          </a:p>
          <a:p>
            <a:pPr marL="0" lvl="0" indent="0">
              <a:spcBef>
                <a:spcPts val="0"/>
              </a:spcBef>
              <a:spcAft>
                <a:spcPts val="0"/>
              </a:spcAft>
              <a:buNone/>
            </a:pPr>
            <a:endParaRPr sz="2400">
              <a:latin typeface="Coming Soon"/>
              <a:ea typeface="Coming Soon"/>
              <a:cs typeface="Coming Soon"/>
              <a:sym typeface="Coming Soon"/>
            </a:endParaRPr>
          </a:p>
          <a:p>
            <a:pPr marL="0" lvl="0" indent="0">
              <a:spcBef>
                <a:spcPts val="0"/>
              </a:spcBef>
              <a:spcAft>
                <a:spcPts val="0"/>
              </a:spcAft>
              <a:buNone/>
            </a:pPr>
            <a:r>
              <a:rPr lang="en" sz="2400">
                <a:latin typeface="Coming Soon"/>
                <a:ea typeface="Coming Soon"/>
                <a:cs typeface="Coming Soon"/>
                <a:sym typeface="Coming Soon"/>
              </a:rPr>
              <a:t>Flexible/responsive schedules for lessons and projects.</a:t>
            </a:r>
            <a:endParaRPr sz="2400">
              <a:latin typeface="Coming Soon"/>
              <a:ea typeface="Coming Soon"/>
              <a:cs typeface="Coming Soon"/>
              <a:sym typeface="Coming Soon"/>
            </a:endParaRPr>
          </a:p>
        </p:txBody>
      </p:sp>
      <p:sp>
        <p:nvSpPr>
          <p:cNvPr id="81" name="Shape 81"/>
          <p:cNvSpPr txBox="1">
            <a:spLocks noGrp="1"/>
          </p:cNvSpPr>
          <p:nvPr>
            <p:ph type="body" idx="1"/>
          </p:nvPr>
        </p:nvSpPr>
        <p:spPr>
          <a:xfrm>
            <a:off x="387425" y="1781075"/>
            <a:ext cx="8306700" cy="3262500"/>
          </a:xfrm>
          <a:prstGeom prst="rect">
            <a:avLst/>
          </a:prstGeom>
        </p:spPr>
        <p:txBody>
          <a:bodyPr spcFirstLastPara="1" wrap="square" lIns="91425" tIns="91425" rIns="91425" bIns="91425" anchor="t" anchorCtr="0">
            <a:noAutofit/>
          </a:bodyPr>
          <a:lstStyle/>
          <a:p>
            <a:pPr marL="457200" lvl="0" indent="-349250" rtl="0">
              <a:lnSpc>
                <a:spcPct val="115000"/>
              </a:lnSpc>
              <a:spcBef>
                <a:spcPts val="0"/>
              </a:spcBef>
              <a:spcAft>
                <a:spcPts val="0"/>
              </a:spcAft>
              <a:buSzPts val="1900"/>
              <a:buFont typeface="Coming Soon"/>
              <a:buChar char="●"/>
            </a:pPr>
            <a:r>
              <a:rPr lang="en" sz="1900">
                <a:latin typeface="Coming Soon"/>
                <a:ea typeface="Coming Soon"/>
                <a:cs typeface="Coming Soon"/>
                <a:sym typeface="Coming Soon"/>
              </a:rPr>
              <a:t>The library is a resource to be accessed by everyone at the “point of need.”. With or without </a:t>
            </a:r>
            <a:r>
              <a:rPr lang="en" sz="1900" i="1">
                <a:latin typeface="Coming Soon"/>
                <a:ea typeface="Coming Soon"/>
                <a:cs typeface="Coming Soon"/>
                <a:sym typeface="Coming Soon"/>
              </a:rPr>
              <a:t>an appointment!</a:t>
            </a:r>
            <a:endParaRPr sz="1900" i="1">
              <a:latin typeface="Coming Soon"/>
              <a:ea typeface="Coming Soon"/>
              <a:cs typeface="Coming Soon"/>
              <a:sym typeface="Coming Soon"/>
            </a:endParaRPr>
          </a:p>
          <a:p>
            <a:pPr marL="457200" lvl="0" indent="-349250" rtl="0">
              <a:lnSpc>
                <a:spcPct val="115000"/>
              </a:lnSpc>
              <a:spcBef>
                <a:spcPts val="1000"/>
              </a:spcBef>
              <a:spcAft>
                <a:spcPts val="0"/>
              </a:spcAft>
              <a:buSzPts val="1900"/>
              <a:buFont typeface="Coming Soon"/>
              <a:buChar char="●"/>
            </a:pPr>
            <a:r>
              <a:rPr lang="en" sz="1900">
                <a:latin typeface="Coming Soon"/>
                <a:ea typeface="Coming Soon"/>
                <a:cs typeface="Coming Soon"/>
                <a:sym typeface="Coming Soon"/>
              </a:rPr>
              <a:t>Every child regularly practices choosing books that interest him/her and comes to appreciate reading for the pleasure of reading.</a:t>
            </a:r>
            <a:endParaRPr sz="1900">
              <a:latin typeface="Coming Soon"/>
              <a:ea typeface="Coming Soon"/>
              <a:cs typeface="Coming Soon"/>
              <a:sym typeface="Coming Soon"/>
            </a:endParaRPr>
          </a:p>
          <a:p>
            <a:pPr marL="457200" lvl="0" indent="-349250" rtl="0">
              <a:lnSpc>
                <a:spcPct val="115000"/>
              </a:lnSpc>
              <a:spcBef>
                <a:spcPts val="1000"/>
              </a:spcBef>
              <a:spcAft>
                <a:spcPts val="0"/>
              </a:spcAft>
              <a:buSzPts val="1900"/>
              <a:buFont typeface="Coming Soon"/>
              <a:buChar char="●"/>
            </a:pPr>
            <a:r>
              <a:rPr lang="en" sz="1900">
                <a:latin typeface="Coming Soon"/>
                <a:ea typeface="Coming Soon"/>
                <a:cs typeface="Coming Soon"/>
                <a:sym typeface="Coming Soon"/>
              </a:rPr>
              <a:t>The librarian can more conveniently meet for planning with teachers.</a:t>
            </a:r>
            <a:endParaRPr sz="1900">
              <a:latin typeface="Coming Soon"/>
              <a:ea typeface="Coming Soon"/>
              <a:cs typeface="Coming Soon"/>
              <a:sym typeface="Coming Soon"/>
            </a:endParaRPr>
          </a:p>
          <a:p>
            <a:pPr marL="457200" lvl="0" indent="-349250" rtl="0">
              <a:lnSpc>
                <a:spcPct val="115000"/>
              </a:lnSpc>
              <a:spcBef>
                <a:spcPts val="1000"/>
              </a:spcBef>
              <a:spcAft>
                <a:spcPts val="1000"/>
              </a:spcAft>
              <a:buSzPts val="1900"/>
              <a:buFont typeface="Coming Soon"/>
              <a:buChar char="●"/>
            </a:pPr>
            <a:r>
              <a:rPr lang="en" sz="1900">
                <a:latin typeface="Coming Soon"/>
                <a:ea typeface="Coming Soon"/>
                <a:cs typeface="Coming Soon"/>
                <a:sym typeface="Coming Soon"/>
              </a:rPr>
              <a:t>Research can be done in a timely and authentic manner to better impact student learning.</a:t>
            </a:r>
            <a:endParaRPr sz="1900">
              <a:latin typeface="Coming Soon"/>
              <a:ea typeface="Coming Soon"/>
              <a:cs typeface="Coming Soon"/>
              <a:sym typeface="Coming Soon"/>
            </a:endParaRPr>
          </a:p>
        </p:txBody>
      </p:sp>
      <p:sp>
        <p:nvSpPr>
          <p:cNvPr id="82" name="Shape 82"/>
          <p:cNvSpPr/>
          <p:nvPr/>
        </p:nvSpPr>
        <p:spPr>
          <a:xfrm>
            <a:off x="471900" y="321650"/>
            <a:ext cx="373200" cy="3597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471900" y="1051363"/>
            <a:ext cx="373200" cy="3597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282750" y="451650"/>
            <a:ext cx="86004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900">
                <a:latin typeface="Coming Soon"/>
                <a:ea typeface="Coming Soon"/>
                <a:cs typeface="Coming Soon"/>
                <a:sym typeface="Coming Soon"/>
              </a:rPr>
              <a:t>Cooperation </a:t>
            </a:r>
            <a:r>
              <a:rPr lang="en">
                <a:latin typeface="Coming Soon"/>
                <a:ea typeface="Coming Soon"/>
                <a:cs typeface="Coming Soon"/>
                <a:sym typeface="Coming Soon"/>
              </a:rPr>
              <a:t>- </a:t>
            </a:r>
            <a:r>
              <a:rPr lang="en" sz="3500">
                <a:latin typeface="Coming Soon"/>
                <a:ea typeface="Coming Soon"/>
                <a:cs typeface="Coming Soon"/>
                <a:sym typeface="Coming Soon"/>
              </a:rPr>
              <a:t>Coordination </a:t>
            </a:r>
            <a:r>
              <a:rPr lang="en">
                <a:latin typeface="Coming Soon"/>
                <a:ea typeface="Coming Soon"/>
                <a:cs typeface="Coming Soon"/>
                <a:sym typeface="Coming Soon"/>
              </a:rPr>
              <a:t>- </a:t>
            </a:r>
            <a:r>
              <a:rPr lang="en" sz="4000" b="1">
                <a:solidFill>
                  <a:srgbClr val="FFFF00"/>
                </a:solidFill>
                <a:latin typeface="Coming Soon"/>
                <a:ea typeface="Coming Soon"/>
                <a:cs typeface="Coming Soon"/>
                <a:sym typeface="Coming Soon"/>
              </a:rPr>
              <a:t>Collaboration </a:t>
            </a:r>
            <a:endParaRPr sz="4000" b="1">
              <a:solidFill>
                <a:srgbClr val="FFFF00"/>
              </a:solidFill>
              <a:latin typeface="Coming Soon"/>
              <a:ea typeface="Coming Soon"/>
              <a:cs typeface="Coming Soon"/>
              <a:sym typeface="Coming Soon"/>
            </a:endParaRPr>
          </a:p>
        </p:txBody>
      </p:sp>
      <p:sp>
        <p:nvSpPr>
          <p:cNvPr id="89" name="Shape 89"/>
          <p:cNvSpPr txBox="1">
            <a:spLocks noGrp="1"/>
          </p:cNvSpPr>
          <p:nvPr>
            <p:ph type="body" idx="1"/>
          </p:nvPr>
        </p:nvSpPr>
        <p:spPr>
          <a:xfrm>
            <a:off x="360725" y="1919075"/>
            <a:ext cx="8333400" cy="2710200"/>
          </a:xfrm>
          <a:prstGeom prst="rect">
            <a:avLst/>
          </a:prstGeom>
        </p:spPr>
        <p:txBody>
          <a:bodyPr spcFirstLastPara="1" wrap="square" lIns="91425" tIns="91425" rIns="91425" bIns="91425" anchor="t" anchorCtr="0">
            <a:noAutofit/>
          </a:bodyPr>
          <a:lstStyle/>
          <a:p>
            <a:pPr marL="457200" lvl="0" indent="-349250" rtl="0">
              <a:lnSpc>
                <a:spcPct val="150000"/>
              </a:lnSpc>
              <a:spcBef>
                <a:spcPts val="0"/>
              </a:spcBef>
              <a:spcAft>
                <a:spcPts val="0"/>
              </a:spcAft>
              <a:buSzPts val="1900"/>
              <a:buFont typeface="Coming Soon"/>
              <a:buChar char="●"/>
            </a:pPr>
            <a:r>
              <a:rPr lang="en" sz="1900">
                <a:latin typeface="Coming Soon"/>
                <a:ea typeface="Coming Soon"/>
                <a:cs typeface="Coming Soon"/>
                <a:sym typeface="Coming Soon"/>
              </a:rPr>
              <a:t>Brings together teachers’ expertise to enrich lessons</a:t>
            </a:r>
            <a:endParaRPr sz="1900">
              <a:latin typeface="Coming Soon"/>
              <a:ea typeface="Coming Soon"/>
              <a:cs typeface="Coming Soon"/>
              <a:sym typeface="Coming Soon"/>
            </a:endParaRPr>
          </a:p>
          <a:p>
            <a:pPr marL="457200" lvl="0" indent="-349250" rtl="0">
              <a:lnSpc>
                <a:spcPct val="150000"/>
              </a:lnSpc>
              <a:spcBef>
                <a:spcPts val="1000"/>
              </a:spcBef>
              <a:spcAft>
                <a:spcPts val="0"/>
              </a:spcAft>
              <a:buSzPts val="1900"/>
              <a:buFont typeface="Coming Soon"/>
              <a:buChar char="●"/>
            </a:pPr>
            <a:r>
              <a:rPr lang="en" sz="1900">
                <a:latin typeface="Coming Soon"/>
                <a:ea typeface="Coming Soon"/>
                <a:cs typeface="Coming Soon"/>
                <a:sym typeface="Coming Soon"/>
              </a:rPr>
              <a:t>Will “lighten the load”</a:t>
            </a:r>
            <a:endParaRPr sz="1900">
              <a:latin typeface="Coming Soon"/>
              <a:ea typeface="Coming Soon"/>
              <a:cs typeface="Coming Soon"/>
              <a:sym typeface="Coming Soon"/>
            </a:endParaRPr>
          </a:p>
          <a:p>
            <a:pPr marL="457200" lvl="0" indent="-349250" rtl="0">
              <a:lnSpc>
                <a:spcPct val="150000"/>
              </a:lnSpc>
              <a:spcBef>
                <a:spcPts val="1000"/>
              </a:spcBef>
              <a:spcAft>
                <a:spcPts val="0"/>
              </a:spcAft>
              <a:buSzPts val="1900"/>
              <a:buFont typeface="Coming Soon"/>
              <a:buChar char="●"/>
            </a:pPr>
            <a:r>
              <a:rPr lang="en" sz="1900">
                <a:latin typeface="Coming Soon"/>
                <a:ea typeface="Coming Soon"/>
                <a:cs typeface="Coming Soon"/>
                <a:sym typeface="Coming Soon"/>
              </a:rPr>
              <a:t>Does NOT need to be time-consuming</a:t>
            </a:r>
            <a:endParaRPr sz="1900">
              <a:latin typeface="Coming Soon"/>
              <a:ea typeface="Coming Soon"/>
              <a:cs typeface="Coming Soon"/>
              <a:sym typeface="Coming Soon"/>
            </a:endParaRPr>
          </a:p>
          <a:p>
            <a:pPr marL="457200" lvl="0" indent="-349250" rtl="0">
              <a:lnSpc>
                <a:spcPct val="150000"/>
              </a:lnSpc>
              <a:spcBef>
                <a:spcPts val="1000"/>
              </a:spcBef>
              <a:spcAft>
                <a:spcPts val="0"/>
              </a:spcAft>
              <a:buSzPts val="1900"/>
              <a:buFont typeface="Coming Soon"/>
              <a:buChar char="●"/>
            </a:pPr>
            <a:r>
              <a:rPr lang="en" sz="1900">
                <a:latin typeface="Coming Soon"/>
                <a:ea typeface="Coming Soon"/>
                <a:cs typeface="Coming Soon"/>
                <a:sym typeface="Coming Soon"/>
              </a:rPr>
              <a:t>Objective(s) - timing - end product</a:t>
            </a:r>
            <a:endParaRPr sz="1900">
              <a:latin typeface="Coming Soon"/>
              <a:ea typeface="Coming Soon"/>
              <a:cs typeface="Coming Soon"/>
              <a:sym typeface="Coming Soon"/>
            </a:endParaRPr>
          </a:p>
          <a:p>
            <a:pPr marL="457200" lvl="0" indent="-349250">
              <a:lnSpc>
                <a:spcPct val="150000"/>
              </a:lnSpc>
              <a:spcBef>
                <a:spcPts val="1000"/>
              </a:spcBef>
              <a:spcAft>
                <a:spcPts val="1000"/>
              </a:spcAft>
              <a:buSzPts val="1900"/>
              <a:buFont typeface="Coming Soon"/>
              <a:buChar char="●"/>
            </a:pPr>
            <a:r>
              <a:rPr lang="en" sz="1900">
                <a:latin typeface="Coming Soon"/>
                <a:ea typeface="Coming Soon"/>
                <a:cs typeface="Coming Soon"/>
                <a:sym typeface="Coming Soon"/>
              </a:rPr>
              <a:t>Teachers and students learn together and from each other</a:t>
            </a:r>
            <a:endParaRPr sz="1900">
              <a:latin typeface="Coming Soon"/>
              <a:ea typeface="Coming Soon"/>
              <a:cs typeface="Coming Soon"/>
              <a:sym typeface="Coming Soo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60950" y="523400"/>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latin typeface="Coming Soon"/>
                <a:ea typeface="Coming Soon"/>
                <a:cs typeface="Coming Soon"/>
                <a:sym typeface="Coming Soon"/>
              </a:rPr>
              <a:t>Library Course Catalog</a:t>
            </a:r>
            <a:endParaRPr sz="3600">
              <a:latin typeface="Coming Soon"/>
              <a:ea typeface="Coming Soon"/>
              <a:cs typeface="Coming Soon"/>
              <a:sym typeface="Coming Soon"/>
            </a:endParaRPr>
          </a:p>
        </p:txBody>
      </p:sp>
      <p:sp>
        <p:nvSpPr>
          <p:cNvPr id="95" name="Shape 95"/>
          <p:cNvSpPr txBox="1">
            <a:spLocks noGrp="1"/>
          </p:cNvSpPr>
          <p:nvPr>
            <p:ph type="body" idx="1"/>
          </p:nvPr>
        </p:nvSpPr>
        <p:spPr>
          <a:xfrm>
            <a:off x="574000" y="1767025"/>
            <a:ext cx="7945800" cy="3320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 b="1" u="sng">
                <a:solidFill>
                  <a:srgbClr val="000000"/>
                </a:solidFill>
                <a:latin typeface="Arial"/>
                <a:ea typeface="Arial"/>
                <a:cs typeface="Arial"/>
                <a:sym typeface="Arial"/>
              </a:rPr>
              <a:t>2</a:t>
            </a:r>
            <a:r>
              <a:rPr lang="en" b="1" u="sng" baseline="30000">
                <a:solidFill>
                  <a:srgbClr val="000000"/>
                </a:solidFill>
                <a:latin typeface="Arial"/>
                <a:ea typeface="Arial"/>
                <a:cs typeface="Arial"/>
                <a:sym typeface="Arial"/>
              </a:rPr>
              <a:t>nd</a:t>
            </a:r>
            <a:r>
              <a:rPr lang="en" b="1" u="sng">
                <a:solidFill>
                  <a:srgbClr val="000000"/>
                </a:solidFill>
                <a:latin typeface="Arial"/>
                <a:ea typeface="Arial"/>
                <a:cs typeface="Arial"/>
                <a:sym typeface="Arial"/>
              </a:rPr>
              <a:t> Grade</a:t>
            </a:r>
            <a:endParaRPr b="1" u="sng">
              <a:solidFill>
                <a:srgbClr val="000000"/>
              </a:solidFill>
              <a:latin typeface="Arial"/>
              <a:ea typeface="Arial"/>
              <a:cs typeface="Arial"/>
              <a:sym typeface="Arial"/>
            </a:endParaRPr>
          </a:p>
          <a:p>
            <a:pPr marL="0" lvl="0" indent="0" rtl="0">
              <a:spcBef>
                <a:spcPts val="0"/>
              </a:spcBef>
              <a:spcAft>
                <a:spcPts val="0"/>
              </a:spcAft>
              <a:buNone/>
            </a:pPr>
            <a:r>
              <a:rPr lang="en" sz="1200" b="1">
                <a:solidFill>
                  <a:srgbClr val="000000"/>
                </a:solidFill>
                <a:latin typeface="Arial"/>
                <a:ea typeface="Arial"/>
                <a:cs typeface="Arial"/>
                <a:sym typeface="Arial"/>
              </a:rPr>
              <a:t> </a:t>
            </a:r>
            <a:endParaRPr sz="1200" b="1">
              <a:solidFill>
                <a:srgbClr val="000000"/>
              </a:solidFill>
              <a:latin typeface="Arial"/>
              <a:ea typeface="Arial"/>
              <a:cs typeface="Arial"/>
              <a:sym typeface="Arial"/>
            </a:endParaRPr>
          </a:p>
          <a:p>
            <a:pPr marL="0" lvl="0" indent="0">
              <a:spcBef>
                <a:spcPts val="0"/>
              </a:spcBef>
              <a:spcAft>
                <a:spcPts val="0"/>
              </a:spcAft>
              <a:buNone/>
            </a:pPr>
            <a:r>
              <a:rPr lang="en" sz="1300" b="1">
                <a:solidFill>
                  <a:srgbClr val="000000"/>
                </a:solidFill>
                <a:latin typeface="Arial"/>
                <a:ea typeface="Arial"/>
                <a:cs typeface="Arial"/>
                <a:sym typeface="Arial"/>
              </a:rPr>
              <a:t>Poetry Recitation</a:t>
            </a:r>
            <a:endParaRPr sz="1300" b="1">
              <a:solidFill>
                <a:srgbClr val="000000"/>
              </a:solidFill>
              <a:latin typeface="Arial"/>
              <a:ea typeface="Arial"/>
              <a:cs typeface="Arial"/>
              <a:sym typeface="Arial"/>
            </a:endParaRPr>
          </a:p>
          <a:p>
            <a:pPr marL="0" lvl="0" indent="0">
              <a:spcBef>
                <a:spcPts val="0"/>
              </a:spcBef>
              <a:spcAft>
                <a:spcPts val="0"/>
              </a:spcAft>
              <a:buNone/>
            </a:pPr>
            <a:r>
              <a:rPr lang="en" sz="1300">
                <a:solidFill>
                  <a:srgbClr val="000000"/>
                </a:solidFill>
                <a:latin typeface="Arial"/>
                <a:ea typeface="Arial"/>
                <a:cs typeface="Arial"/>
                <a:sym typeface="Arial"/>
              </a:rPr>
              <a:t>Students will select a poem to memorize and recite before the class.</a:t>
            </a:r>
            <a:endParaRPr sz="1300">
              <a:solidFill>
                <a:srgbClr val="000000"/>
              </a:solidFill>
              <a:latin typeface="Arial"/>
              <a:ea typeface="Arial"/>
              <a:cs typeface="Arial"/>
              <a:sym typeface="Arial"/>
            </a:endParaRPr>
          </a:p>
          <a:p>
            <a:pPr marL="0" lvl="0" indent="0">
              <a:spcBef>
                <a:spcPts val="0"/>
              </a:spcBef>
              <a:spcAft>
                <a:spcPts val="0"/>
              </a:spcAft>
              <a:buNone/>
            </a:pPr>
            <a:r>
              <a:rPr lang="en" sz="1300" b="1">
                <a:solidFill>
                  <a:srgbClr val="000000"/>
                </a:solidFill>
                <a:latin typeface="Arial"/>
                <a:ea typeface="Arial"/>
                <a:cs typeface="Arial"/>
                <a:sym typeface="Arial"/>
              </a:rPr>
              <a:t>Suggested time:</a:t>
            </a:r>
            <a:r>
              <a:rPr lang="en" sz="1300">
                <a:solidFill>
                  <a:srgbClr val="000000"/>
                </a:solidFill>
                <a:latin typeface="Arial"/>
                <a:ea typeface="Arial"/>
                <a:cs typeface="Arial"/>
                <a:sym typeface="Arial"/>
              </a:rPr>
              <a:t> two 45 min sessions</a:t>
            </a:r>
            <a:endParaRPr sz="1300">
              <a:solidFill>
                <a:srgbClr val="000000"/>
              </a:solidFill>
              <a:latin typeface="Arial"/>
              <a:ea typeface="Arial"/>
              <a:cs typeface="Arial"/>
              <a:sym typeface="Arial"/>
            </a:endParaRPr>
          </a:p>
          <a:p>
            <a:pPr marL="0" lvl="0" indent="0">
              <a:spcBef>
                <a:spcPts val="0"/>
              </a:spcBef>
              <a:spcAft>
                <a:spcPts val="0"/>
              </a:spcAft>
              <a:buNone/>
            </a:pPr>
            <a:r>
              <a:rPr lang="en" sz="1300" b="1">
                <a:solidFill>
                  <a:srgbClr val="000000"/>
                </a:solidFill>
                <a:latin typeface="Arial"/>
                <a:ea typeface="Arial"/>
                <a:cs typeface="Arial"/>
                <a:sym typeface="Arial"/>
              </a:rPr>
              <a:t>Required Materials/Technology:</a:t>
            </a:r>
            <a:r>
              <a:rPr lang="en" sz="1300">
                <a:solidFill>
                  <a:srgbClr val="000000"/>
                </a:solidFill>
                <a:latin typeface="Arial"/>
                <a:ea typeface="Arial"/>
                <a:cs typeface="Arial"/>
                <a:sym typeface="Arial"/>
              </a:rPr>
              <a:t> poetry books, rubrics</a:t>
            </a:r>
            <a:endParaRPr sz="1300">
              <a:solidFill>
                <a:srgbClr val="000000"/>
              </a:solidFill>
              <a:latin typeface="Arial"/>
              <a:ea typeface="Arial"/>
              <a:cs typeface="Arial"/>
              <a:sym typeface="Arial"/>
            </a:endParaRPr>
          </a:p>
          <a:p>
            <a:pPr marL="0" lvl="0" indent="0">
              <a:spcBef>
                <a:spcPts val="0"/>
              </a:spcBef>
              <a:spcAft>
                <a:spcPts val="0"/>
              </a:spcAft>
              <a:buNone/>
            </a:pPr>
            <a:r>
              <a:rPr lang="en" sz="1300" b="1">
                <a:solidFill>
                  <a:srgbClr val="000000"/>
                </a:solidFill>
                <a:latin typeface="Arial"/>
                <a:ea typeface="Arial"/>
                <a:cs typeface="Arial"/>
                <a:sym typeface="Arial"/>
              </a:rPr>
              <a:t>VA SOL: </a:t>
            </a:r>
            <a:r>
              <a:rPr lang="en" sz="1300">
                <a:solidFill>
                  <a:srgbClr val="000000"/>
                </a:solidFill>
                <a:latin typeface="Arial"/>
                <a:ea typeface="Arial"/>
                <a:cs typeface="Arial"/>
                <a:sym typeface="Arial"/>
              </a:rPr>
              <a:t>2.1, 2.3, 2.7</a:t>
            </a:r>
            <a:endParaRPr sz="1300">
              <a:solidFill>
                <a:srgbClr val="000000"/>
              </a:solidFill>
              <a:latin typeface="Arial"/>
              <a:ea typeface="Arial"/>
              <a:cs typeface="Arial"/>
              <a:sym typeface="Arial"/>
            </a:endParaRPr>
          </a:p>
          <a:p>
            <a:pPr marL="0" lvl="0" indent="0" rtl="0">
              <a:spcBef>
                <a:spcPts val="0"/>
              </a:spcBef>
              <a:spcAft>
                <a:spcPts val="0"/>
              </a:spcAft>
              <a:buNone/>
            </a:pPr>
            <a:endParaRPr sz="1300" b="1">
              <a:solidFill>
                <a:srgbClr val="000000"/>
              </a:solidFill>
              <a:latin typeface="Arial"/>
              <a:ea typeface="Arial"/>
              <a:cs typeface="Arial"/>
              <a:sym typeface="Arial"/>
            </a:endParaRPr>
          </a:p>
          <a:p>
            <a:pPr marL="0" lvl="0" indent="0">
              <a:spcBef>
                <a:spcPts val="0"/>
              </a:spcBef>
              <a:spcAft>
                <a:spcPts val="0"/>
              </a:spcAft>
              <a:buNone/>
            </a:pPr>
            <a:r>
              <a:rPr lang="en" sz="1300" b="1">
                <a:solidFill>
                  <a:srgbClr val="000000"/>
                </a:solidFill>
                <a:latin typeface="Arial"/>
                <a:ea typeface="Arial"/>
                <a:cs typeface="Arial"/>
                <a:sym typeface="Arial"/>
              </a:rPr>
              <a:t>Exploring the Atlas</a:t>
            </a:r>
            <a:endParaRPr sz="1300" b="1">
              <a:solidFill>
                <a:srgbClr val="000000"/>
              </a:solidFill>
              <a:latin typeface="Arial"/>
              <a:ea typeface="Arial"/>
              <a:cs typeface="Arial"/>
              <a:sym typeface="Arial"/>
            </a:endParaRPr>
          </a:p>
          <a:p>
            <a:pPr marL="0" lvl="0" indent="0">
              <a:spcBef>
                <a:spcPts val="0"/>
              </a:spcBef>
              <a:spcAft>
                <a:spcPts val="0"/>
              </a:spcAft>
              <a:buNone/>
            </a:pPr>
            <a:r>
              <a:rPr lang="en" sz="1300">
                <a:solidFill>
                  <a:srgbClr val="000000"/>
                </a:solidFill>
                <a:latin typeface="Arial"/>
                <a:ea typeface="Arial"/>
                <a:cs typeface="Arial"/>
                <a:sym typeface="Arial"/>
              </a:rPr>
              <a:t>Students will explore the </a:t>
            </a:r>
            <a:r>
              <a:rPr lang="en" sz="1300" i="1">
                <a:solidFill>
                  <a:srgbClr val="000000"/>
                </a:solidFill>
                <a:latin typeface="Arial"/>
                <a:ea typeface="Arial"/>
                <a:cs typeface="Arial"/>
                <a:sym typeface="Arial"/>
              </a:rPr>
              <a:t>Primary Atlas</a:t>
            </a:r>
            <a:r>
              <a:rPr lang="en" sz="1300">
                <a:solidFill>
                  <a:srgbClr val="000000"/>
                </a:solidFill>
                <a:latin typeface="Arial"/>
                <a:ea typeface="Arial"/>
                <a:cs typeface="Arial"/>
                <a:sym typeface="Arial"/>
              </a:rPr>
              <a:t> and then use it to answer questions requiring the application of map and reading skills.</a:t>
            </a:r>
            <a:endParaRPr sz="1300">
              <a:solidFill>
                <a:srgbClr val="000000"/>
              </a:solidFill>
              <a:latin typeface="Arial"/>
              <a:ea typeface="Arial"/>
              <a:cs typeface="Arial"/>
              <a:sym typeface="Arial"/>
            </a:endParaRPr>
          </a:p>
          <a:p>
            <a:pPr marL="0" lvl="0" indent="0">
              <a:spcBef>
                <a:spcPts val="0"/>
              </a:spcBef>
              <a:spcAft>
                <a:spcPts val="0"/>
              </a:spcAft>
              <a:buNone/>
            </a:pPr>
            <a:r>
              <a:rPr lang="en" sz="1300" b="1">
                <a:solidFill>
                  <a:srgbClr val="000000"/>
                </a:solidFill>
                <a:latin typeface="Arial"/>
                <a:ea typeface="Arial"/>
                <a:cs typeface="Arial"/>
                <a:sym typeface="Arial"/>
              </a:rPr>
              <a:t>Suggested time:</a:t>
            </a:r>
            <a:r>
              <a:rPr lang="en" sz="1300">
                <a:solidFill>
                  <a:srgbClr val="000000"/>
                </a:solidFill>
                <a:latin typeface="Arial"/>
                <a:ea typeface="Arial"/>
                <a:cs typeface="Arial"/>
                <a:sym typeface="Arial"/>
              </a:rPr>
              <a:t> one 45 min session</a:t>
            </a:r>
            <a:endParaRPr sz="1300">
              <a:solidFill>
                <a:srgbClr val="000000"/>
              </a:solidFill>
              <a:latin typeface="Arial"/>
              <a:ea typeface="Arial"/>
              <a:cs typeface="Arial"/>
              <a:sym typeface="Arial"/>
            </a:endParaRPr>
          </a:p>
          <a:p>
            <a:pPr marL="0" lvl="0" indent="0">
              <a:spcBef>
                <a:spcPts val="0"/>
              </a:spcBef>
              <a:spcAft>
                <a:spcPts val="0"/>
              </a:spcAft>
              <a:buNone/>
            </a:pPr>
            <a:r>
              <a:rPr lang="en" sz="1300" b="1">
                <a:solidFill>
                  <a:srgbClr val="000000"/>
                </a:solidFill>
                <a:latin typeface="Arial"/>
                <a:ea typeface="Arial"/>
                <a:cs typeface="Arial"/>
                <a:sym typeface="Arial"/>
              </a:rPr>
              <a:t>Required Materials/Technology: </a:t>
            </a:r>
            <a:r>
              <a:rPr lang="en" sz="1300" i="1">
                <a:solidFill>
                  <a:srgbClr val="000000"/>
                </a:solidFill>
                <a:latin typeface="Arial"/>
                <a:ea typeface="Arial"/>
                <a:cs typeface="Arial"/>
                <a:sym typeface="Arial"/>
              </a:rPr>
              <a:t>Primary Atlas</a:t>
            </a:r>
            <a:r>
              <a:rPr lang="en" sz="1300">
                <a:solidFill>
                  <a:srgbClr val="000000"/>
                </a:solidFill>
                <a:latin typeface="Arial"/>
                <a:ea typeface="Arial"/>
                <a:cs typeface="Arial"/>
                <a:sym typeface="Arial"/>
              </a:rPr>
              <a:t>, activity page</a:t>
            </a:r>
            <a:endParaRPr sz="1300">
              <a:solidFill>
                <a:srgbClr val="000000"/>
              </a:solidFill>
              <a:latin typeface="Arial"/>
              <a:ea typeface="Arial"/>
              <a:cs typeface="Arial"/>
              <a:sym typeface="Arial"/>
            </a:endParaRPr>
          </a:p>
          <a:p>
            <a:pPr marL="0" lvl="0" indent="0">
              <a:spcBef>
                <a:spcPts val="0"/>
              </a:spcBef>
              <a:spcAft>
                <a:spcPts val="0"/>
              </a:spcAft>
              <a:buNone/>
            </a:pPr>
            <a:r>
              <a:rPr lang="en" sz="1300" b="1">
                <a:solidFill>
                  <a:srgbClr val="000000"/>
                </a:solidFill>
                <a:latin typeface="Arial"/>
                <a:ea typeface="Arial"/>
                <a:cs typeface="Arial"/>
                <a:sym typeface="Arial"/>
              </a:rPr>
              <a:t>VA SOL: </a:t>
            </a:r>
            <a:r>
              <a:rPr lang="en" sz="1300">
                <a:solidFill>
                  <a:srgbClr val="000000"/>
                </a:solidFill>
                <a:latin typeface="Arial"/>
                <a:ea typeface="Arial"/>
                <a:cs typeface="Arial"/>
                <a:sym typeface="Arial"/>
              </a:rPr>
              <a:t>2.9</a:t>
            </a:r>
            <a:endParaRPr sz="1300">
              <a:solidFill>
                <a:srgbClr val="000000"/>
              </a:solidFill>
              <a:latin typeface="Arial"/>
              <a:ea typeface="Arial"/>
              <a:cs typeface="Arial"/>
              <a:sym typeface="Arial"/>
            </a:endParaRPr>
          </a:p>
          <a:p>
            <a:pPr marL="0" lvl="0" indent="0">
              <a:spcBef>
                <a:spcPts val="0"/>
              </a:spcBef>
              <a:spcAft>
                <a:spcPts val="1600"/>
              </a:spcAft>
              <a:buNone/>
            </a:pPr>
            <a:endParaRPr sz="1200" b="1">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78375" y="3802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Coming Soon"/>
                <a:ea typeface="Coming Soon"/>
                <a:cs typeface="Coming Soon"/>
                <a:sym typeface="Coming Soon"/>
              </a:rPr>
              <a:t>Works cited</a:t>
            </a:r>
            <a:endParaRPr>
              <a:latin typeface="Coming Soon"/>
              <a:ea typeface="Coming Soon"/>
              <a:cs typeface="Coming Soon"/>
              <a:sym typeface="Coming Soon"/>
            </a:endParaRPr>
          </a:p>
        </p:txBody>
      </p:sp>
      <p:sp>
        <p:nvSpPr>
          <p:cNvPr id="101" name="Shape 101"/>
          <p:cNvSpPr txBox="1">
            <a:spLocks noGrp="1"/>
          </p:cNvSpPr>
          <p:nvPr>
            <p:ph type="body" idx="1"/>
          </p:nvPr>
        </p:nvSpPr>
        <p:spPr>
          <a:xfrm>
            <a:off x="471900" y="1745675"/>
            <a:ext cx="8222100" cy="32730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a:solidFill>
                  <a:srgbClr val="000000"/>
                </a:solidFill>
                <a:latin typeface="Coming Soon"/>
                <a:ea typeface="Coming Soon"/>
                <a:cs typeface="Coming Soon"/>
                <a:sym typeface="Coming Soon"/>
              </a:rPr>
              <a:t>AASL's Position Statement on Flexible Scheduling</a:t>
            </a:r>
            <a:endParaRPr sz="1200">
              <a:solidFill>
                <a:srgbClr val="000000"/>
              </a:solidFill>
              <a:latin typeface="Coming Soon"/>
              <a:ea typeface="Coming Soon"/>
              <a:cs typeface="Coming Soon"/>
              <a:sym typeface="Coming Soon"/>
            </a:endParaRPr>
          </a:p>
          <a:p>
            <a:pPr marL="0" lvl="0" indent="0" rtl="0">
              <a:lnSpc>
                <a:spcPct val="115000"/>
              </a:lnSpc>
              <a:spcBef>
                <a:spcPts val="700"/>
              </a:spcBef>
              <a:spcAft>
                <a:spcPts val="0"/>
              </a:spcAft>
              <a:buNone/>
            </a:pPr>
            <a:r>
              <a:rPr lang="en" sz="1200">
                <a:solidFill>
                  <a:srgbClr val="000000"/>
                </a:solidFill>
                <a:uFill>
                  <a:noFill/>
                </a:uFill>
                <a:latin typeface="Coming Soon"/>
                <a:ea typeface="Coming Soon"/>
                <a:cs typeface="Coming Soon"/>
                <a:sym typeface="Coming Soon"/>
                <a:hlinkClick r:id="rId3"/>
              </a:rPr>
              <a:t> </a:t>
            </a:r>
            <a:r>
              <a:rPr lang="en" sz="1200" u="sng">
                <a:solidFill>
                  <a:srgbClr val="0563C1"/>
                </a:solidFill>
                <a:latin typeface="Coming Soon"/>
                <a:ea typeface="Coming Soon"/>
                <a:cs typeface="Coming Soon"/>
                <a:sym typeface="Coming Soon"/>
                <a:hlinkClick r:id="rId3"/>
              </a:rPr>
              <a:t>http://www.ala.org/aasl/advocacy/resources/statements/flex-sched</a:t>
            </a:r>
            <a:r>
              <a:rPr lang="en" sz="1200">
                <a:solidFill>
                  <a:srgbClr val="000000"/>
                </a:solidFill>
                <a:latin typeface="Coming Soon"/>
                <a:ea typeface="Coming Soon"/>
                <a:cs typeface="Coming Soon"/>
                <a:sym typeface="Coming Soon"/>
              </a:rPr>
              <a:t>.</a:t>
            </a:r>
            <a:endParaRPr sz="1200">
              <a:solidFill>
                <a:srgbClr val="000000"/>
              </a:solidFill>
              <a:latin typeface="Coming Soon"/>
              <a:ea typeface="Coming Soon"/>
              <a:cs typeface="Coming Soon"/>
              <a:sym typeface="Coming Soon"/>
            </a:endParaRPr>
          </a:p>
          <a:p>
            <a:pPr marL="0" lvl="0" indent="0" rtl="0">
              <a:lnSpc>
                <a:spcPct val="115000"/>
              </a:lnSpc>
              <a:spcBef>
                <a:spcPts val="700"/>
              </a:spcBef>
              <a:spcAft>
                <a:spcPts val="0"/>
              </a:spcAft>
              <a:buNone/>
            </a:pPr>
            <a:endParaRPr sz="1200">
              <a:solidFill>
                <a:srgbClr val="000000"/>
              </a:solidFill>
              <a:latin typeface="Coming Soon"/>
              <a:ea typeface="Coming Soon"/>
              <a:cs typeface="Coming Soon"/>
              <a:sym typeface="Coming Soon"/>
            </a:endParaRPr>
          </a:p>
          <a:p>
            <a:pPr marL="0" lvl="0" indent="0" rtl="0">
              <a:lnSpc>
                <a:spcPct val="115000"/>
              </a:lnSpc>
              <a:spcBef>
                <a:spcPts val="700"/>
              </a:spcBef>
              <a:spcAft>
                <a:spcPts val="0"/>
              </a:spcAft>
              <a:buNone/>
            </a:pPr>
            <a:r>
              <a:rPr lang="en" sz="1200">
                <a:solidFill>
                  <a:srgbClr val="000000"/>
                </a:solidFill>
                <a:latin typeface="Coming Soon"/>
                <a:ea typeface="Coming Soon"/>
                <a:cs typeface="Coming Soon"/>
                <a:sym typeface="Coming Soon"/>
              </a:rPr>
              <a:t>Findings from the Evaluation of the National Library Power Program.</a:t>
            </a:r>
            <a:endParaRPr sz="1200">
              <a:solidFill>
                <a:srgbClr val="000000"/>
              </a:solidFill>
              <a:latin typeface="Coming Soon"/>
              <a:ea typeface="Coming Soon"/>
              <a:cs typeface="Coming Soon"/>
              <a:sym typeface="Coming Soon"/>
            </a:endParaRPr>
          </a:p>
          <a:p>
            <a:pPr marL="0" lvl="0" indent="0" rtl="0">
              <a:lnSpc>
                <a:spcPct val="115000"/>
              </a:lnSpc>
              <a:spcBef>
                <a:spcPts val="700"/>
              </a:spcBef>
              <a:spcAft>
                <a:spcPts val="0"/>
              </a:spcAft>
              <a:buNone/>
            </a:pPr>
            <a:r>
              <a:rPr lang="en" sz="1200" u="sng">
                <a:solidFill>
                  <a:srgbClr val="3C78D8"/>
                </a:solidFill>
                <a:latin typeface="Coming Soon"/>
                <a:ea typeface="Coming Soon"/>
                <a:cs typeface="Coming Soon"/>
                <a:sym typeface="Coming Soon"/>
                <a:hlinkClick r:id="rId4"/>
              </a:rPr>
              <a:t>http://www.fcps.edu/is/libraryservices/documents/libr_power_findinds_natl.pdf</a:t>
            </a:r>
            <a:endParaRPr sz="1200">
              <a:solidFill>
                <a:srgbClr val="3C78D8"/>
              </a:solidFill>
              <a:latin typeface="Coming Soon"/>
              <a:ea typeface="Coming Soon"/>
              <a:cs typeface="Coming Soon"/>
              <a:sym typeface="Coming Soon"/>
            </a:endParaRPr>
          </a:p>
          <a:p>
            <a:pPr marL="0" lvl="0" indent="0" rtl="0">
              <a:lnSpc>
                <a:spcPct val="115000"/>
              </a:lnSpc>
              <a:spcBef>
                <a:spcPts val="700"/>
              </a:spcBef>
              <a:spcAft>
                <a:spcPts val="0"/>
              </a:spcAft>
              <a:buNone/>
            </a:pPr>
            <a:endParaRPr sz="1200">
              <a:solidFill>
                <a:srgbClr val="000000"/>
              </a:solidFill>
              <a:latin typeface="Coming Soon"/>
              <a:ea typeface="Coming Soon"/>
              <a:cs typeface="Coming Soon"/>
              <a:sym typeface="Coming Soon"/>
            </a:endParaRPr>
          </a:p>
          <a:p>
            <a:pPr marL="0" lvl="0" indent="0" rtl="0">
              <a:lnSpc>
                <a:spcPct val="115000"/>
              </a:lnSpc>
              <a:spcBef>
                <a:spcPts val="700"/>
              </a:spcBef>
              <a:spcAft>
                <a:spcPts val="0"/>
              </a:spcAft>
              <a:buNone/>
            </a:pPr>
            <a:r>
              <a:rPr lang="en" sz="1200">
                <a:solidFill>
                  <a:srgbClr val="000000"/>
                </a:solidFill>
                <a:latin typeface="Coming Soon"/>
                <a:ea typeface="Coming Soon"/>
                <a:cs typeface="Coming Soon"/>
                <a:sym typeface="Coming Soon"/>
              </a:rPr>
              <a:t>January Best Practice of the Month: Flexible Scheduling</a:t>
            </a:r>
            <a:endParaRPr sz="1200">
              <a:solidFill>
                <a:srgbClr val="000000"/>
              </a:solidFill>
              <a:latin typeface="Coming Soon"/>
              <a:ea typeface="Coming Soon"/>
              <a:cs typeface="Coming Soon"/>
              <a:sym typeface="Coming Soon"/>
            </a:endParaRPr>
          </a:p>
          <a:p>
            <a:pPr marL="0" lvl="0" indent="0" rtl="0">
              <a:lnSpc>
                <a:spcPct val="115000"/>
              </a:lnSpc>
              <a:spcBef>
                <a:spcPts val="700"/>
              </a:spcBef>
              <a:spcAft>
                <a:spcPts val="0"/>
              </a:spcAft>
              <a:buNone/>
            </a:pPr>
            <a:r>
              <a:rPr lang="en" sz="1200" u="sng">
                <a:solidFill>
                  <a:srgbClr val="3C78D8"/>
                </a:solidFill>
                <a:latin typeface="Coming Soon"/>
                <a:ea typeface="Coming Soon"/>
                <a:cs typeface="Coming Soon"/>
                <a:sym typeface="Coming Soon"/>
                <a:hlinkClick r:id="rId5"/>
              </a:rPr>
              <a:t>http://libraries.idaho.gov/blogs/jeanniestandal/january-best-practice-month-flexible-scheduling</a:t>
            </a:r>
            <a:endParaRPr sz="1200">
              <a:solidFill>
                <a:srgbClr val="3C78D8"/>
              </a:solidFill>
              <a:latin typeface="Coming Soon"/>
              <a:ea typeface="Coming Soon"/>
              <a:cs typeface="Coming Soon"/>
              <a:sym typeface="Coming Soon"/>
            </a:endParaRPr>
          </a:p>
          <a:p>
            <a:pPr marL="0" lvl="0" indent="0" rtl="0">
              <a:lnSpc>
                <a:spcPct val="115000"/>
              </a:lnSpc>
              <a:spcBef>
                <a:spcPts val="700"/>
              </a:spcBef>
              <a:spcAft>
                <a:spcPts val="0"/>
              </a:spcAft>
              <a:buNone/>
            </a:pPr>
            <a:endParaRPr sz="1200">
              <a:solidFill>
                <a:srgbClr val="000000"/>
              </a:solidFill>
              <a:latin typeface="Coming Soon"/>
              <a:ea typeface="Coming Soon"/>
              <a:cs typeface="Coming Soon"/>
              <a:sym typeface="Coming Soon"/>
            </a:endParaRPr>
          </a:p>
          <a:p>
            <a:pPr marL="0" lvl="0" indent="0" rtl="0">
              <a:lnSpc>
                <a:spcPct val="115000"/>
              </a:lnSpc>
              <a:spcBef>
                <a:spcPts val="700"/>
              </a:spcBef>
              <a:spcAft>
                <a:spcPts val="0"/>
              </a:spcAft>
              <a:buNone/>
            </a:pPr>
            <a:r>
              <a:rPr lang="en" sz="1200">
                <a:solidFill>
                  <a:srgbClr val="000000"/>
                </a:solidFill>
                <a:latin typeface="Coming Soon"/>
                <a:ea typeface="Coming Soon"/>
                <a:cs typeface="Coming Soon"/>
                <a:sym typeface="Coming Soon"/>
              </a:rPr>
              <a:t>McGregor, Joy. “Flexible Scheduling: Implementing an Innovation.”  </a:t>
            </a:r>
            <a:r>
              <a:rPr lang="en" sz="1200" i="1">
                <a:solidFill>
                  <a:srgbClr val="000000"/>
                </a:solidFill>
                <a:latin typeface="Coming Soon"/>
                <a:ea typeface="Coming Soon"/>
                <a:cs typeface="Coming Soon"/>
                <a:sym typeface="Coming Soon"/>
              </a:rPr>
              <a:t>School Library Media Research 9 </a:t>
            </a:r>
            <a:r>
              <a:rPr lang="en" sz="1200">
                <a:solidFill>
                  <a:srgbClr val="000000"/>
                </a:solidFill>
                <a:latin typeface="Coming Soon"/>
                <a:ea typeface="Coming Soon"/>
                <a:cs typeface="Coming Soon"/>
                <a:sym typeface="Coming Soon"/>
              </a:rPr>
              <a:t>(2006).</a:t>
            </a:r>
            <a:r>
              <a:rPr lang="en" sz="1200">
                <a:solidFill>
                  <a:srgbClr val="000000"/>
                </a:solidFill>
                <a:uFill>
                  <a:noFill/>
                </a:uFill>
                <a:latin typeface="Coming Soon"/>
                <a:ea typeface="Coming Soon"/>
                <a:cs typeface="Coming Soon"/>
                <a:sym typeface="Coming Soon"/>
                <a:hlinkClick r:id="rId6"/>
              </a:rPr>
              <a:t> </a:t>
            </a:r>
            <a:r>
              <a:rPr lang="en" sz="1200" u="sng">
                <a:solidFill>
                  <a:srgbClr val="0000FF"/>
                </a:solidFill>
                <a:latin typeface="Coming Soon"/>
                <a:ea typeface="Coming Soon"/>
                <a:cs typeface="Coming Soon"/>
                <a:sym typeface="Coming Soon"/>
                <a:hlinkClick r:id="rId6"/>
              </a:rPr>
              <a:t>http://www.ala.org/aasl/sites/ala.org.aasl/files/content/aaslpubsandjournals/slr/vol9/SLMR_FlexibleScheduling_V9.pdf</a:t>
            </a:r>
            <a:endParaRPr sz="1200" u="sng">
              <a:solidFill>
                <a:srgbClr val="0000FF"/>
              </a:solidFill>
              <a:latin typeface="Coming Soon"/>
              <a:ea typeface="Coming Soon"/>
              <a:cs typeface="Coming Soon"/>
              <a:sym typeface="Coming Soon"/>
              <a:hlinkClick r:id="rId6"/>
            </a:endParaRPr>
          </a:p>
          <a:p>
            <a:pPr marL="0" lvl="0" indent="0">
              <a:lnSpc>
                <a:spcPct val="150000"/>
              </a:lnSpc>
              <a:spcBef>
                <a:spcPts val="700"/>
              </a:spcBef>
              <a:spcAft>
                <a:spcPts val="0"/>
              </a:spcAft>
              <a:buNone/>
            </a:pPr>
            <a:endParaRPr sz="1200">
              <a:solidFill>
                <a:srgbClr val="000000"/>
              </a:solidFill>
              <a:latin typeface="Calibri"/>
              <a:ea typeface="Calibri"/>
              <a:cs typeface="Calibri"/>
              <a:sym typeface="Calibri"/>
            </a:endParaRPr>
          </a:p>
          <a:p>
            <a:pPr marL="0" lvl="0" indent="0">
              <a:lnSpc>
                <a:spcPct val="150000"/>
              </a:lnSpc>
              <a:spcBef>
                <a:spcPts val="700"/>
              </a:spcBef>
              <a:spcAft>
                <a:spcPts val="0"/>
              </a:spcAft>
              <a:buNone/>
            </a:pPr>
            <a:endParaRPr sz="1200">
              <a:solidFill>
                <a:srgbClr val="000000"/>
              </a:solidFill>
              <a:latin typeface="Arial"/>
              <a:ea typeface="Arial"/>
              <a:cs typeface="Arial"/>
              <a:sym typeface="Arial"/>
            </a:endParaRPr>
          </a:p>
          <a:p>
            <a:pPr marL="0" lvl="0" indent="0">
              <a:spcBef>
                <a:spcPts val="0"/>
              </a:spcBef>
              <a:spcAft>
                <a:spcPts val="1600"/>
              </a:spcAft>
              <a:buNone/>
            </a:pPr>
            <a:endParaRPr sz="1200">
              <a:solidFill>
                <a:srgbClr val="000000"/>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686</Words>
  <Application>Microsoft Office PowerPoint</Application>
  <PresentationFormat>On-screen Show (16:9)</PresentationFormat>
  <Paragraphs>67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Roboto</vt:lpstr>
      <vt:lpstr>Arial</vt:lpstr>
      <vt:lpstr>Calibri</vt:lpstr>
      <vt:lpstr>Coming Soon</vt:lpstr>
      <vt:lpstr>Material</vt:lpstr>
      <vt:lpstr>Arlington Public Schools Library Best Practices </vt:lpstr>
      <vt:lpstr>American Library Association’s position statement on flexible scheduling</vt:lpstr>
      <vt:lpstr>Fixed schedules for checking out items.  Flexible/responsive schedules for lessons and projects.</vt:lpstr>
      <vt:lpstr>Cooperation - Coordination - Collaboration </vt:lpstr>
      <vt:lpstr>Library Course Catalog</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Arlington Public Schools Library Best Practices </dc:title>
  <dc:creator>Stacy, Jennifer</dc:creator>
  <cp:lastModifiedBy>Stacy, Jennifer</cp:lastModifiedBy>
  <cp:revision>1</cp:revision>
  <dcterms:modified xsi:type="dcterms:W3CDTF">2018-03-10T18:23:01Z</dcterms:modified>
</cp:coreProperties>
</file>